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4"/>
  </p:notesMasterIdLst>
  <p:handoutMasterIdLst>
    <p:handoutMasterId r:id="rId75"/>
  </p:handoutMasterIdLst>
  <p:sldIdLst>
    <p:sldId id="256" r:id="rId5"/>
    <p:sldId id="257" r:id="rId6"/>
    <p:sldId id="303" r:id="rId7"/>
    <p:sldId id="334" r:id="rId8"/>
    <p:sldId id="335" r:id="rId9"/>
    <p:sldId id="336" r:id="rId10"/>
    <p:sldId id="337" r:id="rId11"/>
    <p:sldId id="338" r:id="rId12"/>
    <p:sldId id="339" r:id="rId13"/>
    <p:sldId id="352" r:id="rId14"/>
    <p:sldId id="340" r:id="rId15"/>
    <p:sldId id="353" r:id="rId16"/>
    <p:sldId id="341" r:id="rId17"/>
    <p:sldId id="342" r:id="rId18"/>
    <p:sldId id="355" r:id="rId19"/>
    <p:sldId id="354" r:id="rId20"/>
    <p:sldId id="343" r:id="rId21"/>
    <p:sldId id="344" r:id="rId22"/>
    <p:sldId id="345" r:id="rId23"/>
    <p:sldId id="384" r:id="rId24"/>
    <p:sldId id="356" r:id="rId25"/>
    <p:sldId id="397" r:id="rId26"/>
    <p:sldId id="398" r:id="rId27"/>
    <p:sldId id="403" r:id="rId28"/>
    <p:sldId id="404" r:id="rId29"/>
    <p:sldId id="405" r:id="rId30"/>
    <p:sldId id="400" r:id="rId31"/>
    <p:sldId id="401" r:id="rId32"/>
    <p:sldId id="402" r:id="rId33"/>
    <p:sldId id="357" r:id="rId34"/>
    <p:sldId id="348" r:id="rId35"/>
    <p:sldId id="406" r:id="rId36"/>
    <p:sldId id="349" r:id="rId37"/>
    <p:sldId id="358" r:id="rId38"/>
    <p:sldId id="350" r:id="rId39"/>
    <p:sldId id="360" r:id="rId40"/>
    <p:sldId id="361" r:id="rId41"/>
    <p:sldId id="362" r:id="rId42"/>
    <p:sldId id="363" r:id="rId43"/>
    <p:sldId id="364" r:id="rId44"/>
    <p:sldId id="385" r:id="rId45"/>
    <p:sldId id="365" r:id="rId46"/>
    <p:sldId id="366" r:id="rId47"/>
    <p:sldId id="367" r:id="rId48"/>
    <p:sldId id="370" r:id="rId49"/>
    <p:sldId id="369" r:id="rId50"/>
    <p:sldId id="368" r:id="rId51"/>
    <p:sldId id="371" r:id="rId52"/>
    <p:sldId id="387" r:id="rId53"/>
    <p:sldId id="388" r:id="rId54"/>
    <p:sldId id="373" r:id="rId55"/>
    <p:sldId id="389" r:id="rId56"/>
    <p:sldId id="374" r:id="rId57"/>
    <p:sldId id="390" r:id="rId58"/>
    <p:sldId id="375" r:id="rId59"/>
    <p:sldId id="391" r:id="rId60"/>
    <p:sldId id="376" r:id="rId61"/>
    <p:sldId id="392" r:id="rId62"/>
    <p:sldId id="393" r:id="rId63"/>
    <p:sldId id="377" r:id="rId64"/>
    <p:sldId id="378" r:id="rId65"/>
    <p:sldId id="379" r:id="rId66"/>
    <p:sldId id="380" r:id="rId67"/>
    <p:sldId id="381" r:id="rId68"/>
    <p:sldId id="394" r:id="rId69"/>
    <p:sldId id="395" r:id="rId70"/>
    <p:sldId id="333" r:id="rId71"/>
    <p:sldId id="309" r:id="rId72"/>
    <p:sldId id="310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9826" autoAdjust="0"/>
  </p:normalViewPr>
  <p:slideViewPr>
    <p:cSldViewPr snapToGrid="0" showGuides="1">
      <p:cViewPr varScale="1">
        <p:scale>
          <a:sx n="58" d="100"/>
          <a:sy n="58" d="100"/>
        </p:scale>
        <p:origin x="72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10/3/2019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10/3/2019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698893" indent="-268805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075220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505308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1935396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365484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795572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225660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655748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BB1493-D397-4CBB-95DC-0038552D690F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518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698893" indent="-268805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075220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505308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1935396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365484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795572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225660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655748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BD2913-2D85-4379-8904-5E30226FAF81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270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10/3/2019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10/3/2019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10/3/2019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10/3/2019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10/3/2019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10/3/2019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10/3/2019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10/3/2019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10/3/2019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10/3/2019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400" y="304800"/>
            <a:ext cx="10642600" cy="1123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59984" y="1946275"/>
            <a:ext cx="103632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752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43C6ED8-4723-E348-9FA9-362DF66CA2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7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ZIIMmk-qB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o8hmvaMZ6E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jhauTLFqfM" TargetMode="Externa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/>
          <a:p>
            <a:r>
              <a:rPr lang="en-US" sz="3600" cap="small" dirty="0" smtClean="0"/>
              <a:t>Problem Solving Strategies and Conflict Resolution</a:t>
            </a:r>
            <a:endParaRPr lang="en-US" sz="3600" cap="small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Module 6</a:t>
            </a:r>
            <a:endParaRPr lang="en-US" sz="2000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 </a:t>
            </a:r>
            <a:r>
              <a:rPr lang="en-US" dirty="0" smtClean="0"/>
              <a:t>to be Covered in this Presentation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Using problem solving strategies</a:t>
            </a:r>
          </a:p>
          <a:p>
            <a:pPr lvl="0"/>
            <a:r>
              <a:rPr lang="en-US" dirty="0" smtClean="0"/>
              <a:t>Problem solving strategies</a:t>
            </a:r>
          </a:p>
          <a:p>
            <a:pPr lvl="0"/>
            <a:r>
              <a:rPr lang="en-US" dirty="0" smtClean="0"/>
              <a:t>Conflict resolution</a:t>
            </a:r>
          </a:p>
        </p:txBody>
      </p:sp>
    </p:spTree>
    <p:extLst>
      <p:ext uri="{BB962C8B-B14F-4D97-AF65-F5344CB8AC3E}">
        <p14:creationId xmlns:p14="http://schemas.microsoft.com/office/powerpoint/2010/main" val="64421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82639" y="754038"/>
            <a:ext cx="9982200" cy="51370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/>
              <a:t>Conflict is part of the human condition.  It definitely has a role in the smooth operation of a safe and secure learning environment, and so being able to resolve conflict harmoniously is a key part of a teacher’s repertoire of classroom management strategies.</a:t>
            </a:r>
          </a:p>
          <a:p>
            <a:pPr marL="0" indent="0" algn="ctr">
              <a:buNone/>
            </a:pPr>
            <a:r>
              <a:rPr lang="en-US" sz="3200" dirty="0" smtClean="0"/>
              <a:t>In this presentation, you will learn more about problem solving and conflict resolution strategies for use in your classrooms and school.</a:t>
            </a:r>
          </a:p>
          <a:p>
            <a:pPr marL="0" indent="0" algn="ctr">
              <a:buNone/>
            </a:pPr>
            <a:r>
              <a:rPr lang="en-US" sz="3200" dirty="0" smtClean="0"/>
              <a:t>Let’s begin!</a:t>
            </a:r>
          </a:p>
        </p:txBody>
      </p:sp>
    </p:spTree>
    <p:extLst>
      <p:ext uri="{BB962C8B-B14F-4D97-AF65-F5344CB8AC3E}">
        <p14:creationId xmlns:p14="http://schemas.microsoft.com/office/powerpoint/2010/main" val="258221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389" y="2971806"/>
            <a:ext cx="10170609" cy="1684150"/>
          </a:xfrm>
        </p:spPr>
        <p:txBody>
          <a:bodyPr>
            <a:normAutofit/>
          </a:bodyPr>
          <a:lstStyle/>
          <a:p>
            <a:pPr lvl="1"/>
            <a:r>
              <a:rPr lang="en-US" sz="3600" kern="1200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Using problem</a:t>
            </a:r>
            <a:r>
              <a:rPr lang="en-US" sz="2200" dirty="0" smtClean="0"/>
              <a:t> </a:t>
            </a:r>
            <a: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solving</a:t>
            </a:r>
            <a:r>
              <a:rPr lang="en-US" sz="2200" dirty="0" smtClean="0"/>
              <a:t> </a:t>
            </a:r>
            <a: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strategies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Solving</a:t>
            </a:r>
            <a:r>
              <a:rPr lang="en-US" altLang="en-US" dirty="0"/>
              <a:t> </a:t>
            </a:r>
            <a:r>
              <a:rPr lang="en-US" altLang="en-US" dirty="0" smtClean="0"/>
              <a:t>. . .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Is often a quick and effective means of resolving behavioral issues</a:t>
            </a:r>
          </a:p>
          <a:p>
            <a:r>
              <a:rPr lang="en-US" altLang="en-US" dirty="0" smtClean="0"/>
              <a:t>Fosters respect and positive relationships</a:t>
            </a:r>
          </a:p>
          <a:p>
            <a:r>
              <a:rPr lang="en-US" altLang="en-US" dirty="0" smtClean="0"/>
              <a:t>Helps teachers understand clearly how students view a situation</a:t>
            </a:r>
          </a:p>
          <a:p>
            <a:r>
              <a:rPr lang="en-US" altLang="en-US" dirty="0" smtClean="0"/>
              <a:t>Focuses on connection and caring rather than on obedience and authority</a:t>
            </a:r>
          </a:p>
          <a:p>
            <a:r>
              <a:rPr lang="en-US" altLang="en-US" dirty="0" smtClean="0"/>
              <a:t>Involves the student in reviewing and changing their behavior, making choices, and providing input into how their learning could be enhanced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3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Skills Enhanced Through Problem Solving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Alternative solution thinking</a:t>
            </a:r>
          </a:p>
          <a:p>
            <a:r>
              <a:rPr lang="en-US" smtClean="0"/>
              <a:t>Consequential thinking</a:t>
            </a:r>
          </a:p>
          <a:p>
            <a:r>
              <a:rPr lang="en-US" smtClean="0"/>
              <a:t>Causal thinking</a:t>
            </a:r>
          </a:p>
          <a:p>
            <a:r>
              <a:rPr lang="en-US" smtClean="0"/>
              <a:t>Interpersonal sensitivity</a:t>
            </a:r>
          </a:p>
          <a:p>
            <a:r>
              <a:rPr lang="en-US" smtClean="0"/>
              <a:t>Means-ends thinking</a:t>
            </a:r>
          </a:p>
          <a:p>
            <a:r>
              <a:rPr lang="en-US" smtClean="0"/>
              <a:t>Perspective-taking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19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Solving:  Three Questions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What do I want to accomplish in responding to student behavior that is disrupting the learning environment?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Where does problem solving fit in my classroom management plan?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How does problem solving relate to other corrective behavior management interventions?</a:t>
            </a:r>
          </a:p>
        </p:txBody>
      </p:sp>
    </p:spTree>
    <p:extLst>
      <p:ext uri="{BB962C8B-B14F-4D97-AF65-F5344CB8AC3E}">
        <p14:creationId xmlns:p14="http://schemas.microsoft.com/office/powerpoint/2010/main" val="41071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Solving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altLang="en-US" sz="2400" kern="0" dirty="0" smtClean="0"/>
              <a:t>Typically presented in step-by-step models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sz="2400" kern="0" dirty="0" smtClean="0"/>
              <a:t>Can be integrated in single classrooms or as school-wide initiatives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sz="2400" kern="0" dirty="0" smtClean="0"/>
              <a:t>Help the student(s) and adult(s) to define their concerns and consider solutions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sz="2400" kern="0" dirty="0" smtClean="0"/>
              <a:t>May identify patterns of dysfunctional thinking</a:t>
            </a:r>
          </a:p>
          <a:p>
            <a:pPr marL="541338" lvl="3" indent="0">
              <a:buNone/>
              <a:defRPr/>
            </a:pPr>
            <a:endParaRPr lang="en-US" altLang="en-US" sz="2800" kern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27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Let’s See an Example of Problem Solving in a Classroom</a:t>
            </a:r>
            <a:endParaRPr lang="en-US" dirty="0"/>
          </a:p>
        </p:txBody>
      </p:sp>
      <p:pic>
        <p:nvPicPr>
          <p:cNvPr id="5" name="GZIIMmk-qB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19200" y="1557337"/>
            <a:ext cx="7624763" cy="42889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34835" y="5846266"/>
            <a:ext cx="7624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 Education. (2018). </a:t>
            </a:r>
            <a:r>
              <a:rPr lang="en-US" i="1" dirty="0"/>
              <a:t>Problem solving and consequences for poor choices: Management in the active classroom</a:t>
            </a:r>
            <a:r>
              <a:rPr lang="en-US" dirty="0"/>
              <a:t>. Retrieved from https://youtu.be/GZIIMmk-qBE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9715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564" y="1133473"/>
            <a:ext cx="1594139" cy="223179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28255" y="1133473"/>
            <a:ext cx="8118763" cy="47754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One of the theorists who work in the area of problem solving was </a:t>
            </a:r>
            <a:r>
              <a:rPr lang="en-US" sz="2800" dirty="0" err="1" smtClean="0"/>
              <a:t>Glasser</a:t>
            </a:r>
            <a:r>
              <a:rPr lang="en-US" sz="2800" dirty="0" smtClean="0"/>
              <a:t>.  Let’s see what steps </a:t>
            </a:r>
            <a:r>
              <a:rPr lang="en-US" sz="2800" dirty="0" err="1" smtClean="0"/>
              <a:t>Glasser</a:t>
            </a:r>
            <a:r>
              <a:rPr lang="en-US" sz="2800" dirty="0" smtClean="0"/>
              <a:t> proposed for effective problem solving.</a:t>
            </a:r>
          </a:p>
        </p:txBody>
      </p:sp>
    </p:spTree>
    <p:extLst>
      <p:ext uri="{BB962C8B-B14F-4D97-AF65-F5344CB8AC3E}">
        <p14:creationId xmlns:p14="http://schemas.microsoft.com/office/powerpoint/2010/main" val="43119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 smtClean="0"/>
              <a:t>Glasser’s</a:t>
            </a:r>
            <a:r>
              <a:rPr lang="en-US" altLang="en-US" dirty="0" smtClean="0"/>
              <a:t> Seven Steps to Effective Problem Solving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Establish a warm, personal relationship with student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Deal with the present behavior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Make a value judgment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Work out a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Make a commitment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Follow up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No put-downs, no excuses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692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11382" y="1115291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It is vital that the teacher understands and commits to using a problem solving approach.  Equally important, though, is for the student to also understand and commit to using it.  How does one teach this concept to students?</a:t>
            </a:r>
          </a:p>
          <a:p>
            <a:pPr marL="0" indent="0" algn="ctr">
              <a:buNone/>
            </a:pPr>
            <a:r>
              <a:rPr lang="en-US" sz="2800" dirty="0" smtClean="0"/>
              <a:t>Let’s take a look.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390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Steps in Teaching Problem Solving to Students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Provide students with a handout or write the steps on the board</a:t>
            </a:r>
          </a:p>
          <a:p>
            <a:r>
              <a:rPr lang="en-US" altLang="en-US" dirty="0" smtClean="0"/>
              <a:t>Discuss each step and provide a rationale for them</a:t>
            </a:r>
          </a:p>
          <a:p>
            <a:pPr lvl="1"/>
            <a:r>
              <a:rPr lang="en-US" altLang="en-US" dirty="0" smtClean="0"/>
              <a:t>Let the students really understand why this is important</a:t>
            </a:r>
          </a:p>
          <a:p>
            <a:r>
              <a:rPr lang="en-US" altLang="en-US" dirty="0" smtClean="0"/>
              <a:t>Role-play several situations in which problem solving is used</a:t>
            </a:r>
          </a:p>
          <a:p>
            <a:pPr lvl="1"/>
            <a:r>
              <a:rPr lang="en-US" altLang="en-US" dirty="0" smtClean="0"/>
              <a:t>Lead a discussion following each role-play</a:t>
            </a:r>
          </a:p>
          <a:p>
            <a:pPr lvl="1"/>
            <a:r>
              <a:rPr lang="en-US" altLang="en-US" dirty="0" smtClean="0"/>
              <a:t>Have students practice by taking the role of both student and teacher and role-playing several situations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362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Steps in Teaching Problem Solving to Students (cont.)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Process these role-playing interactions</a:t>
            </a:r>
          </a:p>
          <a:p>
            <a:r>
              <a:rPr lang="en-US" altLang="en-US" dirty="0" smtClean="0"/>
              <a:t>Provide the class with an example of a violation of classroom rules and have each student write a problem-solving plan</a:t>
            </a:r>
          </a:p>
          <a:p>
            <a:pPr lvl="1"/>
            <a:r>
              <a:rPr lang="en-US" altLang="en-US" dirty="0" smtClean="0"/>
              <a:t>Have students share their plans; assist the class in evaluating/modifying several plans as necessary</a:t>
            </a:r>
          </a:p>
          <a:p>
            <a:r>
              <a:rPr lang="en-US" altLang="en-US" dirty="0" smtClean="0"/>
              <a:t>Explain how the problem solving process relates to the classroom management system in place</a:t>
            </a:r>
          </a:p>
          <a:p>
            <a:r>
              <a:rPr lang="en-US" altLang="en-US" dirty="0" smtClean="0"/>
              <a:t>Quiz students on the problem solving steps and management plan</a:t>
            </a:r>
          </a:p>
          <a:p>
            <a:pPr lvl="1"/>
            <a:r>
              <a:rPr lang="en-US" altLang="en-US" dirty="0" smtClean="0"/>
              <a:t>Consider whether or not you think this step is a good idea or not</a:t>
            </a:r>
          </a:p>
          <a:p>
            <a:pPr lvl="1"/>
            <a:r>
              <a:rPr lang="en-US" altLang="en-US" dirty="0" smtClean="0"/>
              <a:t>Perhaps it depends on the students’ age, exceptionality, etc.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2513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Solving Strategies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0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2945" y="1129145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One of the tools or strategies that may be useful in problem solving a situation that impacts the entire class is the class meeting</a:t>
            </a:r>
          </a:p>
          <a:p>
            <a:pPr marL="0" indent="0" algn="ctr">
              <a:buNone/>
            </a:pPr>
            <a:r>
              <a:rPr lang="en-US" sz="2800" dirty="0" smtClean="0"/>
              <a:t>What exactly is this and how can it be used?</a:t>
            </a:r>
          </a:p>
          <a:p>
            <a:pPr marL="0" indent="0" algn="ctr">
              <a:buNone/>
            </a:pPr>
            <a:r>
              <a:rPr lang="en-US" sz="2800" dirty="0" smtClean="0"/>
              <a:t>Let’s take a look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509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Meetings</a:t>
            </a:r>
            <a:r>
              <a:rPr lang="en-US" altLang="en-US" dirty="0"/>
              <a:t> </a:t>
            </a:r>
            <a:r>
              <a:rPr lang="en-US" altLang="en-US" dirty="0" smtClean="0"/>
              <a:t>. . .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Are generally brief in elementary</a:t>
            </a:r>
          </a:p>
          <a:p>
            <a:pPr lvl="1"/>
            <a:r>
              <a:rPr lang="en-US" altLang="en-US" dirty="0" smtClean="0"/>
              <a:t>Consider what constitutes “brief” in lieu of the age and exceptionality of your students</a:t>
            </a:r>
          </a:p>
          <a:p>
            <a:r>
              <a:rPr lang="en-US" altLang="en-US" dirty="0" smtClean="0"/>
              <a:t>Are held as necessary in upper grades</a:t>
            </a:r>
          </a:p>
          <a:p>
            <a:r>
              <a:rPr lang="en-US" altLang="en-US" dirty="0" smtClean="0"/>
              <a:t>Should focus on issues that impact smooth classroom functioning</a:t>
            </a:r>
          </a:p>
          <a:p>
            <a:r>
              <a:rPr lang="en-US" altLang="en-US" dirty="0" smtClean="0"/>
              <a:t>Generally begin with a review of the purpose and guidelines of meetings</a:t>
            </a:r>
          </a:p>
          <a:p>
            <a:r>
              <a:rPr lang="en-US" altLang="en-US" dirty="0" smtClean="0"/>
              <a:t>Should be carefully monitored to ensure they’re positive and useful</a:t>
            </a:r>
          </a:p>
          <a:p>
            <a:r>
              <a:rPr lang="en-US" altLang="en-US" dirty="0" smtClean="0"/>
              <a:t>Are often led by students after appropriate instruction and modeling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485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Guidelines for Implementing a Class Meeting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 space allows, hold the meeting in a tight circle</a:t>
            </a:r>
          </a:p>
          <a:p>
            <a:r>
              <a:rPr lang="en-US" altLang="en-US" dirty="0" smtClean="0"/>
              <a:t>All class problems may be discussed, but problems involving a small number of individuals should be resolved outside the meeting unless the </a:t>
            </a:r>
            <a:r>
              <a:rPr lang="en-US" altLang="en-US" dirty="0" err="1" smtClean="0"/>
              <a:t>the</a:t>
            </a:r>
            <a:r>
              <a:rPr lang="en-US" altLang="en-US" dirty="0" smtClean="0"/>
              <a:t> problem impact all</a:t>
            </a:r>
          </a:p>
          <a:p>
            <a:r>
              <a:rPr lang="en-US" altLang="en-US" dirty="0" smtClean="0"/>
              <a:t>Meetings follow an agenda to which any member can add items</a:t>
            </a:r>
          </a:p>
          <a:p>
            <a:r>
              <a:rPr lang="en-US" altLang="en-US" dirty="0" smtClean="0"/>
              <a:t>Discussions focus on positive solutions, not punishments</a:t>
            </a:r>
          </a:p>
          <a:p>
            <a:r>
              <a:rPr lang="en-US" altLang="en-US" dirty="0" smtClean="0"/>
              <a:t>Individuals may opt out of being discussed at a meeting</a:t>
            </a:r>
          </a:p>
          <a:p>
            <a:pPr lvl="1"/>
            <a:r>
              <a:rPr lang="en-US" altLang="en-US" dirty="0" smtClean="0"/>
              <a:t>No one in the class should be put on the spot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060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Implementing a Class Meeting (cont.)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Students are responsible for raising hands, listening carefully, staying on topic, sharing ideas, and using positive, supportive words</a:t>
            </a:r>
          </a:p>
          <a:p>
            <a:r>
              <a:rPr lang="en-US" altLang="en-US" dirty="0" smtClean="0"/>
              <a:t>The teacher initially serves as facilitator</a:t>
            </a:r>
          </a:p>
          <a:p>
            <a:r>
              <a:rPr lang="en-US" altLang="en-US" dirty="0" smtClean="0"/>
              <a:t>Consider ending the meeting with peer to peer compliments</a:t>
            </a:r>
          </a:p>
          <a:p>
            <a:r>
              <a:rPr lang="en-US" altLang="en-US" dirty="0" smtClean="0"/>
              <a:t>Discuss the value of student solutions from the previous meeting at each new meeting</a:t>
            </a:r>
            <a:endParaRPr lang="en-US" altLang="en-US" dirty="0"/>
          </a:p>
          <a:p>
            <a:pPr marL="0" indent="0"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778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 Class Meeting</a:t>
            </a:r>
            <a:endParaRPr lang="en-US" dirty="0"/>
          </a:p>
        </p:txBody>
      </p:sp>
      <p:pic>
        <p:nvPicPr>
          <p:cNvPr id="4" name="To8hmvaMZ6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04900" y="1519669"/>
            <a:ext cx="8371609" cy="47090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900" y="6228699"/>
            <a:ext cx="8482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Center for the Collaborative Classroom. (2015). </a:t>
            </a:r>
            <a:r>
              <a:rPr lang="en-US" i="1" dirty="0"/>
              <a:t>Teasing class meeting</a:t>
            </a:r>
            <a:r>
              <a:rPr lang="en-US" dirty="0"/>
              <a:t>. Retrieved from https://youtu.be/To8hmvaMZ6E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9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11382" y="1198418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Another approach, more encompassing than a single strategy, is a school-wide management plan.  Although not necessarily easy to initiate, develop, and implement, many schools across the country have done so with extremely positive outcomes.</a:t>
            </a:r>
          </a:p>
          <a:p>
            <a:pPr marL="0" indent="0" algn="ctr">
              <a:buNone/>
            </a:pPr>
            <a:r>
              <a:rPr lang="en-US" sz="2800" dirty="0" smtClean="0"/>
              <a:t>Let’s not take a look at this concept to see how it greatly assists with problem solving.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527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School-Wide Management Plan?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ocuses </a:t>
            </a:r>
            <a:r>
              <a:rPr lang="en-US" dirty="0"/>
              <a:t>on a proactive approach to solving problem </a:t>
            </a:r>
            <a:r>
              <a:rPr lang="en-US" dirty="0" smtClean="0"/>
              <a:t>behaviors</a:t>
            </a:r>
          </a:p>
          <a:p>
            <a:r>
              <a:rPr lang="en-US" dirty="0"/>
              <a:t>S</a:t>
            </a:r>
            <a:r>
              <a:rPr lang="en-US" dirty="0" smtClean="0"/>
              <a:t>tudents are usually taught </a:t>
            </a:r>
            <a:r>
              <a:rPr lang="en-US" dirty="0"/>
              <a:t>appropriate school </a:t>
            </a:r>
            <a:r>
              <a:rPr lang="en-US" dirty="0" smtClean="0"/>
              <a:t>behavior</a:t>
            </a:r>
          </a:p>
          <a:p>
            <a:r>
              <a:rPr lang="en-US" dirty="0"/>
              <a:t>F</a:t>
            </a:r>
            <a:r>
              <a:rPr lang="en-US" dirty="0" smtClean="0"/>
              <a:t>aculty </a:t>
            </a:r>
            <a:r>
              <a:rPr lang="en-US" dirty="0"/>
              <a:t>and staff </a:t>
            </a:r>
            <a:r>
              <a:rPr lang="en-US" dirty="0" smtClean="0"/>
              <a:t>then reinforce </a:t>
            </a:r>
            <a:r>
              <a:rPr lang="en-US" dirty="0"/>
              <a:t>those desired behaviors </a:t>
            </a:r>
            <a:r>
              <a:rPr lang="en-US" dirty="0" smtClean="0"/>
              <a:t>Used consistently throughout all classrooms and departments of the school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75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Problems are Addressed by a School-Wide Management Plan?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discussed in our previous sessions, dealing </a:t>
            </a:r>
            <a:r>
              <a:rPr lang="en-US" dirty="0"/>
              <a:t>with disruptive behavior </a:t>
            </a:r>
            <a:r>
              <a:rPr lang="en-US" dirty="0" smtClean="0"/>
              <a:t>is one of the most vital pieces of classroom management for most teachers</a:t>
            </a:r>
          </a:p>
          <a:p>
            <a:r>
              <a:rPr lang="en-US" dirty="0" smtClean="0"/>
              <a:t>Research has shown a strong relationship </a:t>
            </a:r>
            <a:r>
              <a:rPr lang="en-US" dirty="0"/>
              <a:t>between weak academic achievement and poor social </a:t>
            </a:r>
            <a:r>
              <a:rPr lang="en-US" dirty="0" smtClean="0"/>
              <a:t>adjustment/classroom behavior of students</a:t>
            </a:r>
          </a:p>
          <a:p>
            <a:r>
              <a:rPr lang="en-US" dirty="0" smtClean="0"/>
              <a:t>In any school, if teachers develop their own rules and consequences for not following them, students may find it difficult to know how to behave in a given situation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90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School-Wide Management </a:t>
            </a:r>
            <a:r>
              <a:rPr lang="en-US" altLang="en-US" dirty="0"/>
              <a:t>P</a:t>
            </a:r>
            <a:r>
              <a:rPr lang="en-US" altLang="en-US" dirty="0" smtClean="0"/>
              <a:t>lans Include</a:t>
            </a:r>
            <a:r>
              <a:rPr lang="en-US" altLang="en-US" dirty="0"/>
              <a:t>:</a:t>
            </a:r>
            <a:endParaRPr lang="en-US" alt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 clear philosophy statement</a:t>
            </a:r>
          </a:p>
          <a:p>
            <a:r>
              <a:rPr lang="en-US" altLang="en-US" dirty="0" smtClean="0"/>
              <a:t>School rules</a:t>
            </a:r>
          </a:p>
          <a:p>
            <a:r>
              <a:rPr lang="en-US" altLang="en-US" dirty="0" smtClean="0"/>
              <a:t>School-wide common area procedures (i.e., library, cafeteria, playground)</a:t>
            </a:r>
          </a:p>
          <a:p>
            <a:r>
              <a:rPr lang="en-US" altLang="en-US" dirty="0" smtClean="0"/>
              <a:t>Clear descriptions of roles/responsibilities of all parties involved in managing student behavior</a:t>
            </a:r>
          </a:p>
          <a:p>
            <a:r>
              <a:rPr lang="en-US" altLang="en-US" dirty="0" smtClean="0"/>
              <a:t>Methods for creating a positive climate/reinforcing positive student behavior	</a:t>
            </a:r>
          </a:p>
        </p:txBody>
      </p:sp>
    </p:spTree>
    <p:extLst>
      <p:ext uri="{BB962C8B-B14F-4D97-AF65-F5344CB8AC3E}">
        <p14:creationId xmlns:p14="http://schemas.microsoft.com/office/powerpoint/2010/main" val="284834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School-Wide </a:t>
            </a:r>
            <a:r>
              <a:rPr lang="en-US" altLang="en-US" dirty="0"/>
              <a:t>M</a:t>
            </a:r>
            <a:r>
              <a:rPr lang="en-US" altLang="en-US" dirty="0" smtClean="0"/>
              <a:t>anagement </a:t>
            </a:r>
            <a:r>
              <a:rPr lang="en-US" altLang="en-US" dirty="0"/>
              <a:t>P</a:t>
            </a:r>
            <a:r>
              <a:rPr lang="en-US" altLang="en-US" dirty="0" smtClean="0"/>
              <a:t>lans </a:t>
            </a:r>
            <a:r>
              <a:rPr lang="en-US" altLang="en-US" dirty="0"/>
              <a:t>I</a:t>
            </a:r>
            <a:r>
              <a:rPr lang="en-US" altLang="en-US" dirty="0" smtClean="0"/>
              <a:t>nclude (cont.)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 problem-solving model to be taught to all students</a:t>
            </a:r>
          </a:p>
          <a:p>
            <a:r>
              <a:rPr lang="en-US" altLang="en-US" dirty="0" smtClean="0"/>
              <a:t>A format for developing positive behavior change plans for students with serious/persistent behavior problems</a:t>
            </a:r>
          </a:p>
          <a:p>
            <a:r>
              <a:rPr lang="en-US" altLang="en-US" dirty="0" smtClean="0"/>
              <a:t>Forms for communicating among teachers, administrators, and parents</a:t>
            </a:r>
          </a:p>
          <a:p>
            <a:r>
              <a:rPr lang="en-US" altLang="en-US" dirty="0" smtClean="0"/>
              <a:t>Clarification of the role of the school-wide student management committee</a:t>
            </a:r>
          </a:p>
        </p:txBody>
      </p:sp>
    </p:spTree>
    <p:extLst>
      <p:ext uri="{BB962C8B-B14F-4D97-AF65-F5344CB8AC3E}">
        <p14:creationId xmlns:p14="http://schemas.microsoft.com/office/powerpoint/2010/main" val="121432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Important in a School-Wide Discipline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Clear expectations that everyone in the school understands</a:t>
            </a:r>
          </a:p>
          <a:p>
            <a:r>
              <a:rPr lang="en-US" dirty="0" smtClean="0"/>
              <a:t>Involvement of </a:t>
            </a:r>
            <a:r>
              <a:rPr lang="en-US" dirty="0"/>
              <a:t>all school members in developing rules and consequences consistent with a school’s philosophy of education and learning goals (</a:t>
            </a:r>
            <a:r>
              <a:rPr lang="en-US" dirty="0" err="1"/>
              <a:t>Schim</a:t>
            </a:r>
            <a:r>
              <a:rPr lang="en-US" dirty="0"/>
              <a:t>- </a:t>
            </a:r>
            <a:r>
              <a:rPr lang="en-US" dirty="0" err="1"/>
              <a:t>mel</a:t>
            </a:r>
            <a:r>
              <a:rPr lang="en-US" dirty="0"/>
              <a:t> 1997; </a:t>
            </a:r>
            <a:r>
              <a:rPr lang="en-US" dirty="0" err="1"/>
              <a:t>Gaustad</a:t>
            </a:r>
            <a:r>
              <a:rPr lang="en-US" dirty="0"/>
              <a:t> 1992) </a:t>
            </a:r>
          </a:p>
          <a:p>
            <a:r>
              <a:rPr lang="en-US" dirty="0" smtClean="0"/>
              <a:t>Anticipating a wide range of student behaviors and planning on appropriate ways to deal with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46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Developing a School-Wide Management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Assessing a school’s discipline needs is the first step in developing a school- wide </a:t>
            </a:r>
            <a:r>
              <a:rPr lang="en-US" dirty="0" smtClean="0"/>
              <a:t>plan</a:t>
            </a:r>
          </a:p>
          <a:p>
            <a:pPr lvl="1"/>
            <a:r>
              <a:rPr lang="en-US" dirty="0" smtClean="0"/>
              <a:t>Discussing </a:t>
            </a:r>
            <a:r>
              <a:rPr lang="en-US" dirty="0"/>
              <a:t>behavior </a:t>
            </a:r>
            <a:r>
              <a:rPr lang="en-US" dirty="0" smtClean="0"/>
              <a:t>issues</a:t>
            </a:r>
            <a:r>
              <a:rPr lang="en-US" dirty="0"/>
              <a:t> </a:t>
            </a:r>
            <a:r>
              <a:rPr lang="en-US" dirty="0" smtClean="0"/>
              <a:t>to determine current collective </a:t>
            </a:r>
            <a:r>
              <a:rPr lang="en-US" dirty="0"/>
              <a:t>strengths and weaknesses </a:t>
            </a:r>
            <a:r>
              <a:rPr lang="en-US" dirty="0" smtClean="0"/>
              <a:t>in </a:t>
            </a:r>
            <a:r>
              <a:rPr lang="en-US" dirty="0"/>
              <a:t>terms of discipline</a:t>
            </a:r>
            <a:r>
              <a:rPr lang="en-US" dirty="0" smtClean="0"/>
              <a:t>,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xploring </a:t>
            </a:r>
            <a:r>
              <a:rPr lang="en-US" dirty="0"/>
              <a:t>how </a:t>
            </a:r>
            <a:r>
              <a:rPr lang="en-US" dirty="0" smtClean="0"/>
              <a:t>current discipline helps </a:t>
            </a:r>
            <a:r>
              <a:rPr lang="en-US" dirty="0"/>
              <a:t>or </a:t>
            </a:r>
            <a:r>
              <a:rPr lang="en-US" dirty="0" smtClean="0"/>
              <a:t>harms </a:t>
            </a:r>
            <a:r>
              <a:rPr lang="en-US" dirty="0"/>
              <a:t>the overall school </a:t>
            </a:r>
            <a:r>
              <a:rPr lang="en-US" dirty="0" smtClean="0"/>
              <a:t>climate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Conducting a </a:t>
            </a:r>
            <a:r>
              <a:rPr lang="en-US" dirty="0"/>
              <a:t>“behavior </a:t>
            </a:r>
            <a:r>
              <a:rPr lang="en-US" dirty="0" smtClean="0"/>
              <a:t>audit” can provide useful information</a:t>
            </a:r>
          </a:p>
          <a:p>
            <a:pPr lvl="1"/>
            <a:r>
              <a:rPr lang="en-US" dirty="0"/>
              <a:t>Staff, students, and parents can be asked to answer questions such as:</a:t>
            </a:r>
          </a:p>
          <a:p>
            <a:pPr lvl="2"/>
            <a:r>
              <a:rPr lang="en-US" dirty="0"/>
              <a:t>How do we believe students should behave in our school? </a:t>
            </a:r>
          </a:p>
          <a:p>
            <a:pPr lvl="2"/>
            <a:r>
              <a:rPr lang="en-US" dirty="0" smtClean="0"/>
              <a:t>What </a:t>
            </a:r>
            <a:r>
              <a:rPr lang="en-US" dirty="0"/>
              <a:t>are some of our problems related to behavior? </a:t>
            </a:r>
          </a:p>
          <a:p>
            <a:pPr lvl="2"/>
            <a:r>
              <a:rPr lang="en-US" dirty="0" smtClean="0"/>
              <a:t>What </a:t>
            </a:r>
            <a:r>
              <a:rPr lang="en-US" dirty="0"/>
              <a:t>do we currently do to help students behave appropriately? </a:t>
            </a:r>
          </a:p>
          <a:p>
            <a:pPr lvl="2"/>
            <a:r>
              <a:rPr lang="en-US" dirty="0" smtClean="0"/>
              <a:t>What </a:t>
            </a:r>
            <a:r>
              <a:rPr lang="en-US" dirty="0"/>
              <a:t>are some ways we need to improve?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Reviewing data on past discipline </a:t>
            </a:r>
            <a:r>
              <a:rPr lang="en-US" dirty="0" smtClean="0"/>
              <a:t>problems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Where are most problems occurring (classroom, </a:t>
            </a:r>
            <a:r>
              <a:rPr lang="en-US" dirty="0" smtClean="0"/>
              <a:t>cafeteria</a:t>
            </a:r>
            <a:r>
              <a:rPr lang="en-US" dirty="0"/>
              <a:t>, etc.)?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01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 to Avoid When Developing a School-Wide Management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Getting tough is </a:t>
            </a:r>
            <a:r>
              <a:rPr lang="en-US" dirty="0" smtClean="0"/>
              <a:t>enough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ithout </a:t>
            </a:r>
            <a:r>
              <a:rPr lang="en-US" dirty="0"/>
              <a:t>a proactive system for teaching and </a:t>
            </a:r>
            <a:r>
              <a:rPr lang="en-US" dirty="0" smtClean="0"/>
              <a:t>supporting </a:t>
            </a:r>
            <a:r>
              <a:rPr lang="en-US" dirty="0"/>
              <a:t>appropriate </a:t>
            </a:r>
            <a:r>
              <a:rPr lang="en-US" dirty="0" smtClean="0"/>
              <a:t>behavior, just getting tough with students is insufficient</a:t>
            </a:r>
            <a:endParaRPr lang="en-US" dirty="0"/>
          </a:p>
          <a:p>
            <a:r>
              <a:rPr lang="en-US" dirty="0"/>
              <a:t>Focusing on the difficult </a:t>
            </a:r>
            <a:r>
              <a:rPr lang="en-US" dirty="0" smtClean="0"/>
              <a:t>few</a:t>
            </a:r>
            <a:endParaRPr lang="en-US" b="1" i="1" dirty="0"/>
          </a:p>
          <a:p>
            <a:pPr lvl="1"/>
            <a:r>
              <a:rPr lang="en-US" dirty="0" smtClean="0"/>
              <a:t>School-wide social competence is the goal, although such a plan must address </a:t>
            </a:r>
            <a:r>
              <a:rPr lang="en-US" dirty="0"/>
              <a:t>the </a:t>
            </a:r>
            <a:r>
              <a:rPr lang="en-US" dirty="0" smtClean="0"/>
              <a:t>few students </a:t>
            </a:r>
            <a:r>
              <a:rPr lang="en-US" dirty="0"/>
              <a:t>who engage in chronic and intense </a:t>
            </a:r>
            <a:r>
              <a:rPr lang="en-US" dirty="0" smtClean="0"/>
              <a:t>disruptive behavior</a:t>
            </a:r>
          </a:p>
          <a:p>
            <a:r>
              <a:rPr lang="en-US" dirty="0"/>
              <a:t>Looking for the quick </a:t>
            </a:r>
            <a:r>
              <a:rPr lang="en-US" dirty="0" smtClean="0"/>
              <a:t>fix</a:t>
            </a:r>
          </a:p>
          <a:p>
            <a:pPr lvl="1"/>
            <a:r>
              <a:rPr lang="en-US" dirty="0" smtClean="0"/>
              <a:t>It takes time to build a school-wide discipline plan that really works; this may reasonably be 3 to 5 years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11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 to Avoid When Developing a School-Wide Management Plan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Finding one powerful “</a:t>
            </a:r>
            <a:r>
              <a:rPr lang="en-US" dirty="0" smtClean="0"/>
              <a:t>trick” </a:t>
            </a:r>
          </a:p>
          <a:p>
            <a:pPr lvl="1"/>
            <a:r>
              <a:rPr lang="en-US" dirty="0" smtClean="0"/>
              <a:t>A single strategy is not enough for a </a:t>
            </a:r>
            <a:r>
              <a:rPr lang="en-US" dirty="0" smtClean="0"/>
              <a:t>school-wide </a:t>
            </a:r>
            <a:r>
              <a:rPr lang="en-US" dirty="0" smtClean="0"/>
              <a:t>discipline plan</a:t>
            </a:r>
          </a:p>
          <a:p>
            <a:pPr lvl="1"/>
            <a:r>
              <a:rPr lang="en-US" dirty="0" smtClean="0"/>
              <a:t>Various components must be part of it, including: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efining </a:t>
            </a:r>
            <a:r>
              <a:rPr lang="en-US" dirty="0"/>
              <a:t>and teaching behavioral </a:t>
            </a:r>
            <a:r>
              <a:rPr lang="en-US" dirty="0" smtClean="0"/>
              <a:t>expectations</a:t>
            </a:r>
            <a:endParaRPr lang="en-US" dirty="0"/>
          </a:p>
          <a:p>
            <a:pPr lvl="2"/>
            <a:r>
              <a:rPr lang="en-US" dirty="0" smtClean="0"/>
              <a:t>Providing </a:t>
            </a:r>
            <a:r>
              <a:rPr lang="en-US" dirty="0"/>
              <a:t>appropriate levels of support for students who </a:t>
            </a:r>
            <a:r>
              <a:rPr lang="en-US" dirty="0" smtClean="0"/>
              <a:t>display </a:t>
            </a:r>
            <a:r>
              <a:rPr lang="en-US" dirty="0"/>
              <a:t>disruptive behavior and those with high-intensity behavior </a:t>
            </a:r>
            <a:r>
              <a:rPr lang="en-US" dirty="0" smtClean="0"/>
              <a:t>problems</a:t>
            </a:r>
            <a:endParaRPr lang="en-US" dirty="0"/>
          </a:p>
          <a:p>
            <a:r>
              <a:rPr lang="en-US" dirty="0"/>
              <a:t>Believing </a:t>
            </a:r>
            <a:r>
              <a:rPr lang="en-US" dirty="0" smtClean="0"/>
              <a:t>that the perfect school-wide discipline plan is already “out there!”</a:t>
            </a:r>
          </a:p>
          <a:p>
            <a:pPr lvl="1"/>
            <a:r>
              <a:rPr lang="en-US" dirty="0" smtClean="0"/>
              <a:t>Such a plan must be specific to a particular school and its needs</a:t>
            </a:r>
          </a:p>
          <a:p>
            <a:r>
              <a:rPr lang="en-US" dirty="0" smtClean="0"/>
              <a:t>Believing </a:t>
            </a:r>
            <a:r>
              <a:rPr lang="en-US" dirty="0"/>
              <a:t>that more is </a:t>
            </a:r>
            <a:r>
              <a:rPr lang="en-US" dirty="0" smtClean="0"/>
              <a:t>better</a:t>
            </a:r>
          </a:p>
          <a:p>
            <a:pPr lvl="1"/>
            <a:r>
              <a:rPr lang="en-US" dirty="0" smtClean="0"/>
              <a:t>Instead </a:t>
            </a:r>
            <a:r>
              <a:rPr lang="en-US" dirty="0"/>
              <a:t>of </a:t>
            </a:r>
            <a:r>
              <a:rPr lang="en-US" dirty="0" smtClean="0"/>
              <a:t>incorporating many programs and approaches that may even be inconsistent, incorporate those things that match the school’s particular behavioral needs </a:t>
            </a:r>
          </a:p>
          <a:p>
            <a:pPr lvl="1"/>
            <a:r>
              <a:rPr lang="en-US" dirty="0" smtClean="0"/>
              <a:t>Just because a common practice is available and has been used in the school, it does not mean it must be included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81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08363" y="1129146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What happens w</a:t>
            </a:r>
            <a:r>
              <a:rPr lang="en-US" altLang="en-US" sz="2800" dirty="0" smtClean="0"/>
              <a:t>hen </a:t>
            </a:r>
            <a:r>
              <a:rPr lang="en-US" altLang="en-US" sz="2800" dirty="0"/>
              <a:t>a </a:t>
            </a:r>
            <a:r>
              <a:rPr lang="en-US" altLang="en-US" sz="2800" dirty="0" smtClean="0"/>
              <a:t>student consistently demonstrates behavior </a:t>
            </a:r>
            <a:r>
              <a:rPr lang="en-US" altLang="en-US" sz="2800" dirty="0"/>
              <a:t>that </a:t>
            </a:r>
            <a:r>
              <a:rPr lang="en-US" altLang="en-US" sz="2800" dirty="0" smtClean="0"/>
              <a:t>violates others</a:t>
            </a:r>
            <a:r>
              <a:rPr lang="en-US" altLang="en-US" sz="2800" dirty="0"/>
              <a:t>’ </a:t>
            </a:r>
            <a:r>
              <a:rPr lang="en-US" altLang="en-US" sz="2800" dirty="0" smtClean="0"/>
              <a:t>rights in a school with an overall management plan?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137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When a Student </a:t>
            </a:r>
            <a:r>
              <a:rPr lang="en-US" altLang="en-US" dirty="0"/>
              <a:t>C</a:t>
            </a:r>
            <a:r>
              <a:rPr lang="en-US" altLang="en-US" dirty="0" smtClean="0"/>
              <a:t>onsistently </a:t>
            </a:r>
            <a:r>
              <a:rPr lang="en-US" altLang="en-US" dirty="0"/>
              <a:t>D</a:t>
            </a:r>
            <a:r>
              <a:rPr lang="en-US" altLang="en-US" dirty="0" smtClean="0"/>
              <a:t>emonstrates </a:t>
            </a:r>
            <a:r>
              <a:rPr lang="en-US" altLang="en-US" dirty="0"/>
              <a:t>B</a:t>
            </a:r>
            <a:r>
              <a:rPr lang="en-US" altLang="en-US" dirty="0" smtClean="0"/>
              <a:t>ehavior that Violates </a:t>
            </a:r>
            <a:r>
              <a:rPr lang="en-US" altLang="en-US" dirty="0"/>
              <a:t>O</a:t>
            </a:r>
            <a:r>
              <a:rPr lang="en-US" altLang="en-US" dirty="0" smtClean="0"/>
              <a:t>thers’ Rights: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Examine the environment to determine factors that may be contributing to undesirable behavior</a:t>
            </a:r>
          </a:p>
          <a:p>
            <a:r>
              <a:rPr lang="en-US" altLang="en-US" dirty="0" smtClean="0"/>
              <a:t>Meet with the student to problem-solve</a:t>
            </a:r>
          </a:p>
          <a:p>
            <a:r>
              <a:rPr lang="en-US" altLang="en-US" dirty="0" smtClean="0"/>
              <a:t>Contact parents/guardians/caregivers; inform them of the problem and of attempts to address it</a:t>
            </a:r>
          </a:p>
          <a:p>
            <a:r>
              <a:rPr lang="en-US" altLang="en-US" dirty="0" smtClean="0"/>
              <a:t>Implement behavior intervention to help student improve</a:t>
            </a:r>
          </a:p>
          <a:p>
            <a:r>
              <a:rPr lang="en-US" altLang="en-US" dirty="0" smtClean="0"/>
              <a:t>Follow school-wide procedure for responding to student behavior</a:t>
            </a:r>
          </a:p>
          <a:p>
            <a:r>
              <a:rPr lang="en-US" altLang="en-US" dirty="0" smtClean="0"/>
              <a:t>Refer the case to the behavior management team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154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Suggested Responses to Serious Behavior Problems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Evaluate:  Did it have/could it have had a significant impact on safety?</a:t>
            </a:r>
          </a:p>
          <a:p>
            <a:r>
              <a:rPr lang="en-US" altLang="en-US" dirty="0" smtClean="0"/>
              <a:t>Analyze conditions:  Adjust the environment to reduce likelihood of recurrence</a:t>
            </a:r>
          </a:p>
          <a:p>
            <a:r>
              <a:rPr lang="en-US" altLang="en-US" dirty="0" smtClean="0"/>
              <a:t>Implement problem solving and develop new skills; remove student from situation as necessary</a:t>
            </a:r>
          </a:p>
          <a:p>
            <a:r>
              <a:rPr lang="en-US" altLang="en-US" dirty="0" smtClean="0"/>
              <a:t>Involve the caregivers in discussion of the situation</a:t>
            </a:r>
          </a:p>
          <a:p>
            <a:r>
              <a:rPr lang="en-US" altLang="en-US" dirty="0" smtClean="0"/>
              <a:t>Consider restorative resolution</a:t>
            </a:r>
          </a:p>
        </p:txBody>
      </p:sp>
    </p:spTree>
    <p:extLst>
      <p:ext uri="{BB962C8B-B14F-4D97-AF65-F5344CB8AC3E}">
        <p14:creationId xmlns:p14="http://schemas.microsoft.com/office/powerpoint/2010/main" val="206230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School-Wide Problem Solving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May involve designating an area of the school to which students go when they need to problem-solve</a:t>
            </a:r>
          </a:p>
          <a:p>
            <a:r>
              <a:rPr lang="en-US" altLang="en-US" dirty="0" smtClean="0"/>
              <a:t>May involve completion of a form as part of the process</a:t>
            </a:r>
          </a:p>
          <a:p>
            <a:r>
              <a:rPr lang="en-US" altLang="en-US" dirty="0" smtClean="0"/>
              <a:t>Involves conversation between students and teachers in which they discuss the plan/outcomes</a:t>
            </a:r>
          </a:p>
          <a:p>
            <a:r>
              <a:rPr lang="en-US" altLang="en-US" dirty="0" smtClean="0"/>
              <a:t>Involves various school personnel in assisting students to move toward positive behavior</a:t>
            </a:r>
          </a:p>
          <a:p>
            <a:r>
              <a:rPr lang="en-US" altLang="en-US" dirty="0" smtClean="0"/>
              <a:t>Can involve students in addressing school-wide problems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300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28254" y="658091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As mentioned previously in this presentation, the goal of problem solving is to secure a Win-Win outcome for both parties if at all possible.  However, there are certain behaviors that are not tolerated in any shape or form.  Dealing with these behaviors has a special name and very expressive name:  zero tolerance policies.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941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Zero Tolerance </a:t>
            </a:r>
            <a:r>
              <a:rPr lang="en-US" altLang="en-US" dirty="0"/>
              <a:t>P</a:t>
            </a:r>
            <a:r>
              <a:rPr lang="en-US" altLang="en-US" dirty="0" smtClean="0"/>
              <a:t>olicies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Generally address serious behavior problems that impact </a:t>
            </a:r>
            <a:r>
              <a:rPr lang="en-US" altLang="en-US" dirty="0" err="1" smtClean="0"/>
              <a:t>thr</a:t>
            </a:r>
            <a:r>
              <a:rPr lang="en-US" altLang="en-US" dirty="0" smtClean="0"/>
              <a:t> safety of students and/or school personnel</a:t>
            </a:r>
          </a:p>
          <a:p>
            <a:r>
              <a:rPr lang="en-US" altLang="en-US" dirty="0"/>
              <a:t>R</a:t>
            </a:r>
            <a:r>
              <a:rPr lang="en-US" altLang="en-US" dirty="0" smtClean="0"/>
              <a:t>arely include problem-solving as a component, instead relying on isolation/removal</a:t>
            </a:r>
          </a:p>
          <a:p>
            <a:r>
              <a:rPr lang="en-US" altLang="en-US" dirty="0" smtClean="0"/>
              <a:t>Are often implemented in cases where the consequence is not congruent to the initiating behavior</a:t>
            </a:r>
          </a:p>
          <a:p>
            <a:r>
              <a:rPr lang="en-US" altLang="en-US" dirty="0" smtClean="0"/>
              <a:t>Removes the student from the learning environment</a:t>
            </a:r>
          </a:p>
          <a:p>
            <a:r>
              <a:rPr lang="en-US" altLang="en-US" dirty="0" smtClean="0"/>
              <a:t>May reinforce a negative student identity and/or suggest the problem resides within the student</a:t>
            </a:r>
          </a:p>
          <a:p>
            <a:r>
              <a:rPr lang="en-US" altLang="en-US" dirty="0" smtClean="0"/>
              <a:t>Disproportionately impact students of color</a:t>
            </a:r>
          </a:p>
        </p:txBody>
      </p:sp>
    </p:spTree>
    <p:extLst>
      <p:ext uri="{BB962C8B-B14F-4D97-AF65-F5344CB8AC3E}">
        <p14:creationId xmlns:p14="http://schemas.microsoft.com/office/powerpoint/2010/main" val="285953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3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Conflict Resolution?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would you define conflict resolution?</a:t>
            </a:r>
          </a:p>
          <a:p>
            <a:r>
              <a:rPr lang="en-US" dirty="0" smtClean="0"/>
              <a:t>Why do you think it is it important?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4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 Definition (In Any Group – Not Just School)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ncludes the </a:t>
            </a:r>
            <a:r>
              <a:rPr lang="en-US" dirty="0"/>
              <a:t>methods and processes involved in facilitating the peaceful ending </a:t>
            </a:r>
            <a:r>
              <a:rPr lang="en-US" dirty="0" smtClean="0"/>
              <a:t>of conflict and retribution</a:t>
            </a:r>
          </a:p>
          <a:p>
            <a:r>
              <a:rPr lang="en-US" dirty="0" smtClean="0"/>
              <a:t>Committed </a:t>
            </a:r>
            <a:r>
              <a:rPr lang="en-US" dirty="0"/>
              <a:t>group members attempt to resolve group conflicts by actively communicating information about their conflicting motives or ideologies to the rest of the group </a:t>
            </a:r>
            <a:r>
              <a:rPr lang="en-US" dirty="0" smtClean="0"/>
              <a:t>(intentions, reasons </a:t>
            </a:r>
            <a:r>
              <a:rPr lang="en-US" dirty="0"/>
              <a:t>for holding certain beliefs) and by engaging in </a:t>
            </a:r>
            <a:r>
              <a:rPr lang="en-US" dirty="0" smtClean="0"/>
              <a:t>collective negotiations</a:t>
            </a:r>
          </a:p>
        </p:txBody>
      </p:sp>
    </p:spTree>
    <p:extLst>
      <p:ext uri="{BB962C8B-B14F-4D97-AF65-F5344CB8AC3E}">
        <p14:creationId xmlns:p14="http://schemas.microsoft.com/office/powerpoint/2010/main" val="200046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 Education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Targeted </a:t>
            </a:r>
            <a:r>
              <a:rPr lang="en-US" dirty="0"/>
              <a:t>and explicit instruction of skills and strategies </a:t>
            </a:r>
            <a:r>
              <a:rPr lang="en-US" dirty="0" smtClean="0"/>
              <a:t>about </a:t>
            </a:r>
            <a:r>
              <a:rPr lang="en-US" dirty="0"/>
              <a:t>how </a:t>
            </a:r>
            <a:r>
              <a:rPr lang="en-US" dirty="0" smtClean="0"/>
              <a:t>to:</a:t>
            </a:r>
          </a:p>
          <a:p>
            <a:pPr lvl="1"/>
            <a:r>
              <a:rPr lang="en-US" dirty="0" smtClean="0"/>
              <a:t>Have peaceful, productive interactions with others</a:t>
            </a:r>
          </a:p>
          <a:p>
            <a:pPr lvl="1"/>
            <a:r>
              <a:rPr lang="en-US" dirty="0" smtClean="0"/>
              <a:t>Resolve </a:t>
            </a:r>
            <a:r>
              <a:rPr lang="en-US" dirty="0"/>
              <a:t>differences </a:t>
            </a:r>
            <a:r>
              <a:rPr lang="en-US" dirty="0" smtClean="0"/>
              <a:t>peacefully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anage </a:t>
            </a:r>
            <a:r>
              <a:rPr lang="en-US" dirty="0"/>
              <a:t>one's emotional </a:t>
            </a:r>
            <a:r>
              <a:rPr lang="en-US" dirty="0" smtClean="0"/>
              <a:t>expressions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e-escalate </a:t>
            </a:r>
            <a:r>
              <a:rPr lang="en-US" dirty="0"/>
              <a:t>potentially explosive situations without </a:t>
            </a:r>
            <a:r>
              <a:rPr lang="en-US" dirty="0" smtClean="0"/>
              <a:t>violence</a:t>
            </a:r>
          </a:p>
          <a:p>
            <a:r>
              <a:rPr lang="en-US" dirty="0" smtClean="0"/>
              <a:t>Both students </a:t>
            </a:r>
            <a:r>
              <a:rPr lang="en-US" dirty="0"/>
              <a:t>and teachers </a:t>
            </a:r>
            <a:r>
              <a:rPr lang="en-US" dirty="0" smtClean="0"/>
              <a:t>benefit from this </a:t>
            </a:r>
            <a:r>
              <a:rPr lang="en-US" dirty="0"/>
              <a:t>kind of education to minimize the challenges of gathering together in a small space with so many different personalities trying to get </a:t>
            </a:r>
            <a:r>
              <a:rPr lang="en-US" dirty="0" smtClean="0"/>
              <a:t>along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88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 Management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In the words of William </a:t>
            </a:r>
            <a:r>
              <a:rPr lang="en-US" altLang="en-US" dirty="0" err="1" smtClean="0"/>
              <a:t>Kreidler</a:t>
            </a:r>
            <a:r>
              <a:rPr lang="en-US" altLang="en-US" dirty="0" smtClean="0"/>
              <a:t>, well-known author of Creative Conflict Resolution, </a:t>
            </a:r>
            <a:br>
              <a:rPr lang="en-US" altLang="en-US" dirty="0" smtClean="0"/>
            </a:br>
            <a:r>
              <a:rPr lang="en-US" altLang="en-US" dirty="0" smtClean="0"/>
              <a:t>“If you take time to teach conflict resolution, you’ll eventually have more time to teach.” </a:t>
            </a:r>
          </a:p>
        </p:txBody>
      </p:sp>
    </p:spTree>
    <p:extLst>
      <p:ext uri="{BB962C8B-B14F-4D97-AF65-F5344CB8AC3E}">
        <p14:creationId xmlns:p14="http://schemas.microsoft.com/office/powerpoint/2010/main" val="425981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77637" y="1087582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In conflict resolution, one must be aware of  the types of social/behavioral problems that may arise along with the needs of both the students and the teacher.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1649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Social Behavior Problems</a:t>
            </a:r>
            <a:endParaRPr lang="en-US" alt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Impulse control</a:t>
            </a:r>
          </a:p>
          <a:p>
            <a:pPr lvl="1"/>
            <a:r>
              <a:rPr lang="en-US" altLang="en-US" smtClean="0"/>
              <a:t>Shouting out answers</a:t>
            </a:r>
          </a:p>
          <a:p>
            <a:pPr lvl="1"/>
            <a:r>
              <a:rPr lang="en-US" altLang="en-US" smtClean="0"/>
              <a:t>Grabbing items</a:t>
            </a:r>
          </a:p>
          <a:p>
            <a:pPr lvl="1"/>
            <a:r>
              <a:rPr lang="en-US" altLang="en-US" smtClean="0"/>
              <a:t>Assaulting other students</a:t>
            </a:r>
          </a:p>
          <a:p>
            <a:r>
              <a:rPr lang="en-US" altLang="en-US" smtClean="0"/>
              <a:t>Communication skills</a:t>
            </a:r>
          </a:p>
          <a:p>
            <a:pPr lvl="1"/>
            <a:r>
              <a:rPr lang="en-US" altLang="en-US" smtClean="0"/>
              <a:t>Expressing needs</a:t>
            </a:r>
          </a:p>
          <a:p>
            <a:pPr lvl="1"/>
            <a:r>
              <a:rPr lang="en-US" altLang="en-US" smtClean="0"/>
              <a:t>Expressing wants</a:t>
            </a:r>
          </a:p>
          <a:p>
            <a:endParaRPr lang="en-US" altLang="en-US" smtClean="0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98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Needs</a:t>
            </a:r>
            <a:endParaRPr lang="en-US" alt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Student</a:t>
            </a:r>
          </a:p>
          <a:p>
            <a:pPr lvl="1"/>
            <a:r>
              <a:rPr lang="en-US" altLang="en-US" smtClean="0"/>
              <a:t>Develop interpersonal skills</a:t>
            </a:r>
          </a:p>
          <a:p>
            <a:pPr lvl="1"/>
            <a:r>
              <a:rPr lang="en-US" altLang="en-US" smtClean="0"/>
              <a:t>Techniques to foster communication</a:t>
            </a:r>
          </a:p>
          <a:p>
            <a:pPr lvl="1"/>
            <a:r>
              <a:rPr lang="en-US" altLang="en-US" smtClean="0"/>
              <a:t>Reinforcement of social skills </a:t>
            </a:r>
          </a:p>
          <a:p>
            <a:pPr lvl="1"/>
            <a:r>
              <a:rPr lang="en-US" altLang="en-US" smtClean="0"/>
              <a:t>Safe Environment</a:t>
            </a:r>
          </a:p>
          <a:p>
            <a:r>
              <a:rPr lang="en-US" altLang="en-US" smtClean="0"/>
              <a:t>Teacher</a:t>
            </a:r>
          </a:p>
          <a:p>
            <a:pPr lvl="1"/>
            <a:r>
              <a:rPr lang="en-US" altLang="en-US" smtClean="0"/>
              <a:t>Class on task and orderly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55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There are 3 Levels Involved in Conflict Resolution</a:t>
            </a:r>
            <a:endParaRPr lang="en-US" alt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Negotiating - two individuals sit down and work out a resolution together</a:t>
            </a:r>
          </a:p>
          <a:p>
            <a:r>
              <a:rPr lang="en-US" altLang="en-US" dirty="0" smtClean="0"/>
              <a:t>Mediation – a third party assists individuals in finding a solution </a:t>
            </a:r>
          </a:p>
          <a:p>
            <a:r>
              <a:rPr lang="en-US" altLang="en-US" dirty="0" smtClean="0"/>
              <a:t>Arbitration – involves a third party and is instituted when negotiations and mediations fail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922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Benefits Seen from Conflict Resolution Education</a:t>
            </a:r>
            <a:endParaRPr lang="en-US" alt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Creates respectful and caring surroundings by formulating a safe school environment</a:t>
            </a:r>
          </a:p>
          <a:p>
            <a:r>
              <a:rPr lang="en-US" altLang="en-US" dirty="0" smtClean="0"/>
              <a:t> Provides students with control over situations</a:t>
            </a:r>
          </a:p>
          <a:p>
            <a:r>
              <a:rPr lang="en-US" altLang="en-US" dirty="0" smtClean="0"/>
              <a:t>Uses Positive Behavior Intervention Strategies (PBIS) techniques to modify a child’s behavior by focusing on the positives.</a:t>
            </a:r>
          </a:p>
          <a:p>
            <a:pPr lvl="1"/>
            <a:r>
              <a:rPr lang="en-US" altLang="en-US" dirty="0" smtClean="0"/>
              <a:t>With PBIS, think “RtI for behavior”</a:t>
            </a:r>
          </a:p>
          <a:p>
            <a:r>
              <a:rPr lang="en-US" altLang="en-US" dirty="0" smtClean="0"/>
              <a:t>Promotes shared learning experiences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5506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Goal of Problem Solving Education is to Change . . .</a:t>
            </a:r>
            <a:endParaRPr lang="en-US" altLang="en-US" dirty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From:</a:t>
            </a:r>
            <a:endParaRPr lang="en-US" alt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/>
              <a:t>C</a:t>
            </a:r>
            <a:r>
              <a:rPr lang="en-US" altLang="en-US" dirty="0" smtClean="0"/>
              <a:t>ontrol or permissiveness</a:t>
            </a:r>
          </a:p>
          <a:p>
            <a:r>
              <a:rPr lang="en-US" altLang="en-US" dirty="0"/>
              <a:t>P</a:t>
            </a:r>
            <a:r>
              <a:rPr lang="en-US" altLang="en-US" dirty="0" smtClean="0"/>
              <a:t>ower over</a:t>
            </a:r>
          </a:p>
          <a:p>
            <a:r>
              <a:rPr lang="en-US" altLang="en-US" dirty="0"/>
              <a:t>R</a:t>
            </a:r>
            <a:r>
              <a:rPr lang="en-US" altLang="en-US" dirty="0" smtClean="0"/>
              <a:t>etributive discipline/punishment</a:t>
            </a:r>
          </a:p>
          <a:p>
            <a:r>
              <a:rPr lang="en-US" altLang="en-US" dirty="0"/>
              <a:t>T</a:t>
            </a:r>
            <a:r>
              <a:rPr lang="en-US" altLang="en-US" dirty="0" smtClean="0"/>
              <a:t>eacher-centered learning</a:t>
            </a:r>
            <a:endParaRPr lang="en-US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To: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en-US" dirty="0"/>
              <a:t>C</a:t>
            </a:r>
            <a:r>
              <a:rPr lang="en-US" altLang="en-US" dirty="0" smtClean="0"/>
              <a:t>ollaborative problem solving </a:t>
            </a:r>
          </a:p>
          <a:p>
            <a:r>
              <a:rPr lang="en-US" altLang="en-US" dirty="0"/>
              <a:t>P</a:t>
            </a:r>
            <a:r>
              <a:rPr lang="en-US" altLang="en-US" dirty="0" smtClean="0"/>
              <a:t>ower with</a:t>
            </a:r>
          </a:p>
          <a:p>
            <a:r>
              <a:rPr lang="en-US" altLang="en-US" dirty="0" smtClean="0"/>
              <a:t>Restorative/positive discipline</a:t>
            </a:r>
          </a:p>
          <a:p>
            <a:r>
              <a:rPr lang="en-US" altLang="en-US" dirty="0" smtClean="0"/>
              <a:t>Student-centered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73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Prevalence of Conflict Resolution Education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Over the last ten years the number of schools teaching conflict resolution education and utilizing conflict resolution has increased significantly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127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Supporting Data</a:t>
            </a:r>
            <a:endParaRPr lang="en-US" alt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/>
              <a:t>In May </a:t>
            </a:r>
            <a:r>
              <a:rPr lang="en-US" altLang="en-US" dirty="0" smtClean="0"/>
              <a:t>1998</a:t>
            </a:r>
            <a:r>
              <a:rPr lang="en-US" altLang="en-US" dirty="0"/>
              <a:t>, Metis Associates of Atlanta conducted a study of </a:t>
            </a:r>
            <a:r>
              <a:rPr lang="en-US" altLang="en-US" dirty="0" smtClean="0"/>
              <a:t>3 elementary</a:t>
            </a:r>
            <a:r>
              <a:rPr lang="en-US" altLang="en-US" dirty="0"/>
              <a:t>, </a:t>
            </a:r>
            <a:r>
              <a:rPr lang="en-US" altLang="en-US" dirty="0" smtClean="0"/>
              <a:t>1 middle</a:t>
            </a:r>
            <a:r>
              <a:rPr lang="en-US" altLang="en-US" dirty="0"/>
              <a:t>, and </a:t>
            </a:r>
            <a:r>
              <a:rPr lang="en-US" altLang="en-US" dirty="0" smtClean="0"/>
              <a:t>1 high </a:t>
            </a:r>
            <a:r>
              <a:rPr lang="en-US" altLang="en-US" dirty="0"/>
              <a:t>school to determine </a:t>
            </a:r>
            <a:r>
              <a:rPr lang="en-US" altLang="en-US" dirty="0" smtClean="0"/>
              <a:t>the success of Conflict Resolution Education; findings:</a:t>
            </a:r>
          </a:p>
          <a:p>
            <a:r>
              <a:rPr lang="en-US" altLang="en-US" dirty="0" smtClean="0"/>
              <a:t>64% of teachers reported less violence in the classroom</a:t>
            </a:r>
          </a:p>
          <a:p>
            <a:r>
              <a:rPr lang="en-US" altLang="en-US" dirty="0" smtClean="0"/>
              <a:t>75% of teachers reported an increase in student cooperation</a:t>
            </a:r>
          </a:p>
          <a:p>
            <a:r>
              <a:rPr lang="en-US" altLang="en-US" dirty="0" smtClean="0"/>
              <a:t>92% of students felt better about themselves</a:t>
            </a:r>
          </a:p>
          <a:p>
            <a:r>
              <a:rPr lang="en-US" altLang="en-US" dirty="0" smtClean="0"/>
              <a:t>Over 90% of parents reported an increase in their own communication and problem solving skills</a:t>
            </a:r>
          </a:p>
          <a:p>
            <a:r>
              <a:rPr lang="en-US" altLang="en-US" dirty="0" smtClean="0"/>
              <a:t>The in-and-out-of-school suspension rates at the middle school decreased significantly, while comparable non-Conflict Resolution Education middle school rates increased during the same period</a:t>
            </a:r>
          </a:p>
          <a:p>
            <a:r>
              <a:rPr lang="en-US" altLang="en-US" dirty="0" smtClean="0"/>
              <a:t>The dropout rate at the high school decreased significantly while </a:t>
            </a:r>
            <a:r>
              <a:rPr lang="en-US" altLang="en-US" dirty="0"/>
              <a:t>comparable non-Conflict Resolution Education</a:t>
            </a:r>
            <a:r>
              <a:rPr lang="en-US" altLang="en-US" dirty="0" smtClean="0"/>
              <a:t> high school rates increased during the same period</a:t>
            </a:r>
          </a:p>
        </p:txBody>
      </p:sp>
    </p:spTree>
    <p:extLst>
      <p:ext uri="{BB962C8B-B14F-4D97-AF65-F5344CB8AC3E}">
        <p14:creationId xmlns:p14="http://schemas.microsoft.com/office/powerpoint/2010/main" val="362999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562666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Approaches in Conflict Resolution Education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4" name="Explosion 2 3"/>
          <p:cNvSpPr/>
          <p:nvPr/>
        </p:nvSpPr>
        <p:spPr>
          <a:xfrm>
            <a:off x="-2" y="-190934"/>
            <a:ext cx="5500257" cy="3169661"/>
          </a:xfrm>
          <a:prstGeom prst="irregularSeal2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Process Curriculum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515350" y="3514296"/>
            <a:ext cx="3218416" cy="31594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Mediation Program</a:t>
            </a:r>
            <a:endParaRPr lang="en-US" sz="3200" b="1" dirty="0"/>
          </a:p>
        </p:txBody>
      </p:sp>
      <p:sp>
        <p:nvSpPr>
          <p:cNvPr id="8" name="Teardrop 7"/>
          <p:cNvSpPr/>
          <p:nvPr/>
        </p:nvSpPr>
        <p:spPr>
          <a:xfrm>
            <a:off x="0" y="3514296"/>
            <a:ext cx="3636509" cy="2872649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Peaceable School</a:t>
            </a:r>
            <a:endParaRPr lang="en-US" sz="3200" b="1" dirty="0"/>
          </a:p>
        </p:txBody>
      </p:sp>
      <p:sp>
        <p:nvSpPr>
          <p:cNvPr id="9" name="Oval 8"/>
          <p:cNvSpPr/>
          <p:nvPr/>
        </p:nvSpPr>
        <p:spPr>
          <a:xfrm>
            <a:off x="7855527" y="0"/>
            <a:ext cx="4072615" cy="248602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Peaceable Classroom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0015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562666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Approaches in Conflict Resolution Education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4" name="Explosion 2 3"/>
          <p:cNvSpPr/>
          <p:nvPr/>
        </p:nvSpPr>
        <p:spPr>
          <a:xfrm>
            <a:off x="-2" y="-190934"/>
            <a:ext cx="5500257" cy="3169661"/>
          </a:xfrm>
          <a:prstGeom prst="irregularSeal2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Process Curriculum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1778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Curriculum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approach is characterized by devoting a specific time to teaching the foundation abilities, principles, and one or more of the problem solving processes of conflict resolution as a separate course, distinct curriculum, or daily lesson plan</a:t>
            </a:r>
          </a:p>
          <a:p>
            <a:r>
              <a:rPr lang="en-US" dirty="0" smtClean="0"/>
              <a:t>This type of negotiation helps disputants envision scenarios and generate options for achieving results that satisfy both parties</a:t>
            </a:r>
          </a:p>
          <a:p>
            <a:r>
              <a:rPr lang="en-US" dirty="0" smtClean="0"/>
              <a:t>Do you think it would be valuable to students with disabilities?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29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562666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Approaches in Conflict Resolution Education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15350" y="3514296"/>
            <a:ext cx="3218416" cy="31594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Mediation Program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8406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Mediation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program in </a:t>
            </a:r>
            <a:r>
              <a:rPr lang="en-US" dirty="0"/>
              <a:t>which selected individuals (teachers and/or students) are trained in the principles and </a:t>
            </a:r>
            <a:r>
              <a:rPr lang="en-US" dirty="0" smtClean="0"/>
              <a:t>foundational </a:t>
            </a:r>
            <a:r>
              <a:rPr lang="en-US" dirty="0"/>
              <a:t>abilities of conflict resolution and in the mediation process in order to provide neutral </a:t>
            </a:r>
            <a:r>
              <a:rPr lang="en-US" dirty="0" smtClean="0"/>
              <a:t>third-party </a:t>
            </a:r>
            <a:r>
              <a:rPr lang="en-US" dirty="0"/>
              <a:t>facilitation to assist those in conflict to reach </a:t>
            </a:r>
            <a:r>
              <a:rPr lang="en-US" dirty="0" smtClean="0"/>
              <a:t>a resolution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72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562666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Approaches in Conflict Resolution Education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855527" y="0"/>
            <a:ext cx="4072615" cy="248602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Peaceable Classroom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9581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Peaceable Classroom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</a:t>
            </a:r>
            <a:r>
              <a:rPr lang="en-US" sz="2400" dirty="0" smtClean="0"/>
              <a:t>ntegrates </a:t>
            </a:r>
            <a:r>
              <a:rPr lang="en-US" sz="2400" dirty="0"/>
              <a:t>conflict resolution into </a:t>
            </a:r>
            <a:r>
              <a:rPr lang="en-US" sz="2400" dirty="0" smtClean="0"/>
              <a:t>the curriculum </a:t>
            </a:r>
            <a:r>
              <a:rPr lang="en-US" sz="2400" dirty="0"/>
              <a:t>and </a:t>
            </a:r>
            <a:r>
              <a:rPr lang="en-US" sz="2400" dirty="0" smtClean="0"/>
              <a:t>daily management the classroom</a:t>
            </a:r>
          </a:p>
          <a:p>
            <a:pPr lvl="1"/>
            <a:r>
              <a:rPr lang="en-US" sz="2000" dirty="0" smtClean="0"/>
              <a:t>Teachers use the cooperative learning and </a:t>
            </a:r>
            <a:r>
              <a:rPr lang="en-US" sz="2000" dirty="0"/>
              <a:t>academic controversy </a:t>
            </a:r>
            <a:r>
              <a:rPr lang="en-US" sz="2000" dirty="0" smtClean="0"/>
              <a:t>methods</a:t>
            </a:r>
          </a:p>
          <a:p>
            <a:pPr lvl="2"/>
            <a:r>
              <a:rPr lang="en-US" sz="1800" dirty="0" smtClean="0"/>
              <a:t>Academic controversy method is one in which students research </a:t>
            </a:r>
            <a:r>
              <a:rPr lang="en-US" sz="1800" dirty="0"/>
              <a:t>one or several points of view and then communicate their findings in a structured </a:t>
            </a:r>
            <a:r>
              <a:rPr lang="en-US" sz="1800" dirty="0" smtClean="0"/>
              <a:t>forma to the class</a:t>
            </a:r>
          </a:p>
          <a:p>
            <a:pPr lvl="1"/>
            <a:r>
              <a:rPr lang="en-US" sz="2000" dirty="0" smtClean="0"/>
              <a:t>Students work </a:t>
            </a:r>
            <a:r>
              <a:rPr lang="en-US" sz="2000" dirty="0"/>
              <a:t>in small </a:t>
            </a:r>
            <a:r>
              <a:rPr lang="en-US" sz="2000" dirty="0" smtClean="0"/>
              <a:t>groups to achieve shared </a:t>
            </a:r>
            <a:r>
              <a:rPr lang="en-US" sz="2000" dirty="0"/>
              <a:t>learning </a:t>
            </a:r>
            <a:r>
              <a:rPr lang="en-US" sz="2000" dirty="0" smtClean="0"/>
              <a:t>goals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8107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562666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Approaches in Conflict Resolution Education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8" name="Teardrop 7"/>
          <p:cNvSpPr/>
          <p:nvPr/>
        </p:nvSpPr>
        <p:spPr>
          <a:xfrm>
            <a:off x="0" y="3514296"/>
            <a:ext cx="3636509" cy="2872649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Peaceable School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0391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Peaceable School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Teachers learn </a:t>
            </a:r>
            <a:r>
              <a:rPr lang="en-US" dirty="0"/>
              <a:t>to mold </a:t>
            </a:r>
            <a:r>
              <a:rPr lang="en-US" dirty="0" smtClean="0"/>
              <a:t>the behavior </a:t>
            </a:r>
            <a:r>
              <a:rPr lang="en-US" dirty="0"/>
              <a:t>they </a:t>
            </a:r>
            <a:r>
              <a:rPr lang="en-US" dirty="0" smtClean="0"/>
              <a:t>teach through </a:t>
            </a:r>
            <a:r>
              <a:rPr lang="en-US" dirty="0"/>
              <a:t>direct </a:t>
            </a:r>
            <a:r>
              <a:rPr lang="en-US" dirty="0" smtClean="0"/>
              <a:t>instruction</a:t>
            </a:r>
          </a:p>
          <a:p>
            <a:r>
              <a:rPr lang="en-US" dirty="0"/>
              <a:t>S</a:t>
            </a:r>
            <a:r>
              <a:rPr lang="en-US" dirty="0" smtClean="0"/>
              <a:t>chools assume the values they </a:t>
            </a:r>
            <a:r>
              <a:rPr lang="en-US" dirty="0"/>
              <a:t>seek to </a:t>
            </a:r>
            <a:r>
              <a:rPr lang="en-US" dirty="0" smtClean="0"/>
              <a:t>nurture </a:t>
            </a:r>
          </a:p>
          <a:p>
            <a:r>
              <a:rPr lang="en-US" dirty="0" smtClean="0"/>
              <a:t>Students and teachers make decisions together about </a:t>
            </a:r>
            <a:r>
              <a:rPr lang="en-US" dirty="0"/>
              <a:t>classroom </a:t>
            </a:r>
            <a:r>
              <a:rPr lang="en-US" dirty="0" smtClean="0"/>
              <a:t>norms at the beginning </a:t>
            </a:r>
            <a:r>
              <a:rPr lang="en-US" dirty="0"/>
              <a:t>of </a:t>
            </a:r>
            <a:r>
              <a:rPr lang="en-US" dirty="0" smtClean="0"/>
              <a:t>the school year</a:t>
            </a:r>
          </a:p>
          <a:p>
            <a:r>
              <a:rPr lang="en-US" dirty="0" smtClean="0"/>
              <a:t>Teachers give instruction early in the school year </a:t>
            </a:r>
            <a:r>
              <a:rPr lang="en-US" dirty="0"/>
              <a:t>in problem solving and </a:t>
            </a:r>
            <a:r>
              <a:rPr lang="en-US" dirty="0" smtClean="0"/>
              <a:t>decision making </a:t>
            </a:r>
            <a:r>
              <a:rPr lang="en-US" dirty="0"/>
              <a:t>so </a:t>
            </a:r>
            <a:r>
              <a:rPr lang="en-US" dirty="0" smtClean="0"/>
              <a:t>the skills can be used </a:t>
            </a:r>
            <a:r>
              <a:rPr lang="en-US" dirty="0"/>
              <a:t>and </a:t>
            </a:r>
            <a:r>
              <a:rPr lang="en-US" dirty="0" smtClean="0"/>
              <a:t>reinforced throughout the year</a:t>
            </a:r>
          </a:p>
        </p:txBody>
      </p:sp>
    </p:spTree>
    <p:extLst>
      <p:ext uri="{BB962C8B-B14F-4D97-AF65-F5344CB8AC3E}">
        <p14:creationId xmlns:p14="http://schemas.microsoft.com/office/powerpoint/2010/main" val="92815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2946" y="1143000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How would you compare this to Process Curriculum discussed a few slides back</a:t>
            </a:r>
            <a:r>
              <a:rPr lang="en-US" sz="2800" dirty="0" smtClean="0"/>
              <a:t>?  Which do you personally think is better?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230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2946" y="1143000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Let’s get back to conflict resolution now and examine it more in-depth.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97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Conflicts in the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Sitting </a:t>
            </a:r>
            <a:r>
              <a:rPr lang="en-US" dirty="0"/>
              <a:t>place </a:t>
            </a:r>
            <a:endParaRPr lang="en-US" dirty="0" smtClean="0"/>
          </a:p>
          <a:p>
            <a:r>
              <a:rPr lang="en-US" dirty="0"/>
              <a:t>F</a:t>
            </a:r>
            <a:r>
              <a:rPr lang="en-US" dirty="0" smtClean="0"/>
              <a:t>avoritism </a:t>
            </a:r>
            <a:r>
              <a:rPr lang="en-US" dirty="0"/>
              <a:t>by </a:t>
            </a:r>
            <a:r>
              <a:rPr lang="en-US" dirty="0" smtClean="0"/>
              <a:t>teacher</a:t>
            </a:r>
          </a:p>
          <a:p>
            <a:r>
              <a:rPr lang="en-US" dirty="0" smtClean="0"/>
              <a:t>Bullying </a:t>
            </a:r>
          </a:p>
          <a:p>
            <a:r>
              <a:rPr lang="en-US" dirty="0" smtClean="0"/>
              <a:t>Differences in abilities </a:t>
            </a:r>
          </a:p>
          <a:p>
            <a:r>
              <a:rPr lang="en-US" dirty="0" smtClean="0"/>
              <a:t>Sharing materials </a:t>
            </a:r>
          </a:p>
          <a:p>
            <a:r>
              <a:rPr lang="en-US" dirty="0" smtClean="0"/>
              <a:t>Corporal punishment</a:t>
            </a:r>
          </a:p>
          <a:p>
            <a:r>
              <a:rPr lang="en-US" dirty="0" smtClean="0"/>
              <a:t>Interference of others</a:t>
            </a:r>
          </a:p>
          <a:p>
            <a:r>
              <a:rPr lang="en-US" dirty="0" smtClean="0"/>
              <a:t>Differences of opinion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73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Declare that your </a:t>
            </a:r>
            <a:r>
              <a:rPr lang="en-US" dirty="0"/>
              <a:t>classroom </a:t>
            </a:r>
            <a:r>
              <a:rPr lang="en-US" dirty="0" smtClean="0"/>
              <a:t>is a zone of peace and </a:t>
            </a:r>
            <a:r>
              <a:rPr lang="en-US" dirty="0"/>
              <a:t>establish </a:t>
            </a:r>
            <a:r>
              <a:rPr lang="en-US" dirty="0" smtClean="0"/>
              <a:t>rules to achieve it</a:t>
            </a:r>
          </a:p>
          <a:p>
            <a:r>
              <a:rPr lang="en-US" dirty="0" smtClean="0"/>
              <a:t>Express feelings appropriately </a:t>
            </a:r>
            <a:r>
              <a:rPr lang="en-US" dirty="0"/>
              <a:t>and encourage </a:t>
            </a:r>
            <a:r>
              <a:rPr lang="en-US" dirty="0" smtClean="0"/>
              <a:t>students to </a:t>
            </a:r>
            <a:r>
              <a:rPr lang="en-US" dirty="0"/>
              <a:t>do </a:t>
            </a:r>
            <a:r>
              <a:rPr lang="en-US" dirty="0" smtClean="0"/>
              <a:t>so as well</a:t>
            </a:r>
          </a:p>
          <a:p>
            <a:r>
              <a:rPr lang="en-US" dirty="0" smtClean="0"/>
              <a:t>Encourage respect </a:t>
            </a:r>
            <a:r>
              <a:rPr lang="en-US" dirty="0"/>
              <a:t>for and </a:t>
            </a:r>
            <a:r>
              <a:rPr lang="en-US" dirty="0" smtClean="0"/>
              <a:t>acceptance of differences</a:t>
            </a:r>
          </a:p>
          <a:p>
            <a:r>
              <a:rPr lang="en-US" dirty="0" smtClean="0"/>
              <a:t>Assess conflicts in school</a:t>
            </a:r>
          </a:p>
          <a:p>
            <a:r>
              <a:rPr lang="en-US" dirty="0" smtClean="0"/>
              <a:t>Create policies and rules</a:t>
            </a:r>
          </a:p>
          <a:p>
            <a:r>
              <a:rPr lang="en-US" dirty="0" smtClean="0"/>
              <a:t>Build a safe environment</a:t>
            </a:r>
            <a:endParaRPr lang="en-US" dirty="0"/>
          </a:p>
          <a:p>
            <a:r>
              <a:rPr lang="en-US" dirty="0" smtClean="0"/>
              <a:t>Educate students about the impacts of </a:t>
            </a:r>
            <a:r>
              <a:rPr lang="en-US" dirty="0"/>
              <a:t>bullying on </a:t>
            </a:r>
            <a:r>
              <a:rPr lang="en-US" dirty="0" smtClean="0"/>
              <a:t>ones’ personality</a:t>
            </a:r>
          </a:p>
          <a:p>
            <a:r>
              <a:rPr lang="en-US" dirty="0" smtClean="0"/>
              <a:t>Employ </a:t>
            </a:r>
            <a:r>
              <a:rPr lang="en-US" dirty="0"/>
              <a:t>more </a:t>
            </a:r>
            <a:r>
              <a:rPr lang="en-US" dirty="0" smtClean="0"/>
              <a:t>cooperative than </a:t>
            </a:r>
            <a:r>
              <a:rPr lang="en-US" dirty="0"/>
              <a:t>competitive </a:t>
            </a:r>
            <a:r>
              <a:rPr lang="en-US" dirty="0" smtClean="0"/>
              <a:t>activities</a:t>
            </a:r>
          </a:p>
          <a:p>
            <a:r>
              <a:rPr lang="en-US" dirty="0" smtClean="0"/>
              <a:t>Teach students how </a:t>
            </a:r>
            <a:r>
              <a:rPr lang="en-US" dirty="0"/>
              <a:t>to </a:t>
            </a:r>
            <a:r>
              <a:rPr lang="en-US" dirty="0" smtClean="0"/>
              <a:t>resolve conflicts </a:t>
            </a:r>
            <a:r>
              <a:rPr lang="en-US" dirty="0"/>
              <a:t>peacefully and </a:t>
            </a:r>
            <a:r>
              <a:rPr lang="en-US" dirty="0" smtClean="0"/>
              <a:t>constructively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93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Resolution </a:t>
            </a:r>
            <a:r>
              <a:rPr lang="en-US" dirty="0" smtClean="0"/>
              <a:t>Strategies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Practice students’ skills of communication</a:t>
            </a:r>
          </a:p>
          <a:p>
            <a:r>
              <a:rPr lang="en-US" dirty="0" smtClean="0"/>
              <a:t>Change negative statements into </a:t>
            </a:r>
            <a:r>
              <a:rPr lang="en-US" dirty="0"/>
              <a:t>more </a:t>
            </a:r>
            <a:r>
              <a:rPr lang="en-US" dirty="0" smtClean="0"/>
              <a:t>positive ones</a:t>
            </a:r>
          </a:p>
          <a:p>
            <a:pPr lvl="1"/>
            <a:r>
              <a:rPr lang="en-US" dirty="0" smtClean="0"/>
              <a:t>Shut </a:t>
            </a:r>
            <a:r>
              <a:rPr lang="en-US" dirty="0" smtClean="0"/>
              <a:t>up! </a:t>
            </a: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/>
              <a:t>P</a:t>
            </a:r>
            <a:r>
              <a:rPr lang="en-US" dirty="0" smtClean="0"/>
              <a:t>lease keep quite!</a:t>
            </a:r>
          </a:p>
          <a:p>
            <a:pPr lvl="1"/>
            <a:r>
              <a:rPr lang="en-US" dirty="0" smtClean="0"/>
              <a:t>You are irritating! 		I </a:t>
            </a:r>
            <a:r>
              <a:rPr lang="en-US" dirty="0"/>
              <a:t>am bothered </a:t>
            </a:r>
            <a:r>
              <a:rPr lang="en-US" dirty="0" smtClean="0"/>
              <a:t>when . . .</a:t>
            </a:r>
          </a:p>
          <a:p>
            <a:pPr lvl="1"/>
            <a:r>
              <a:rPr lang="en-US" dirty="0" smtClean="0"/>
              <a:t>You are too inquisitive! </a:t>
            </a:r>
            <a:r>
              <a:rPr lang="en-US" dirty="0"/>
              <a:t>	</a:t>
            </a:r>
            <a:r>
              <a:rPr lang="en-US" dirty="0" smtClean="0"/>
              <a:t>May </a:t>
            </a:r>
            <a:r>
              <a:rPr lang="en-US" dirty="0"/>
              <a:t>I </a:t>
            </a:r>
            <a:r>
              <a:rPr lang="en-US" dirty="0" smtClean="0"/>
              <a:t>have some private moments?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3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Resolution Strategies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Discussion </a:t>
            </a:r>
          </a:p>
          <a:p>
            <a:r>
              <a:rPr lang="en-US" dirty="0" smtClean="0"/>
              <a:t>Think-pair-share </a:t>
            </a:r>
          </a:p>
          <a:p>
            <a:r>
              <a:rPr lang="en-US" dirty="0" smtClean="0"/>
              <a:t>Visualization/imagination</a:t>
            </a:r>
          </a:p>
          <a:p>
            <a:r>
              <a:rPr lang="en-US" dirty="0" smtClean="0"/>
              <a:t>Role-playing or simulation </a:t>
            </a:r>
            <a:r>
              <a:rPr lang="en-US" dirty="0"/>
              <a:t>games </a:t>
            </a:r>
          </a:p>
          <a:p>
            <a:r>
              <a:rPr lang="en-US" dirty="0" smtClean="0"/>
              <a:t>Story telling</a:t>
            </a:r>
          </a:p>
          <a:p>
            <a:r>
              <a:rPr lang="en-US" dirty="0" smtClean="0"/>
              <a:t>Problem solving</a:t>
            </a:r>
          </a:p>
          <a:p>
            <a:r>
              <a:rPr lang="en-US" dirty="0" smtClean="0"/>
              <a:t>Maintain </a:t>
            </a:r>
            <a:r>
              <a:rPr lang="en-US" dirty="0"/>
              <a:t>regular </a:t>
            </a:r>
            <a:r>
              <a:rPr lang="en-US" dirty="0" smtClean="0"/>
              <a:t>positive contact</a:t>
            </a:r>
          </a:p>
          <a:p>
            <a:r>
              <a:rPr lang="en-US" dirty="0" smtClean="0"/>
              <a:t>Encouraging action</a:t>
            </a:r>
          </a:p>
          <a:p>
            <a:r>
              <a:rPr lang="en-US" dirty="0" smtClean="0"/>
              <a:t>Dialogues</a:t>
            </a:r>
          </a:p>
          <a:p>
            <a:r>
              <a:rPr lang="en-US" dirty="0" smtClean="0"/>
              <a:t>Case studies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4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Resolution Strategies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Interview/research</a:t>
            </a:r>
          </a:p>
          <a:p>
            <a:r>
              <a:rPr lang="en-US" dirty="0" smtClean="0"/>
              <a:t>Individual reflective </a:t>
            </a:r>
            <a:r>
              <a:rPr lang="en-US" dirty="0"/>
              <a:t>writing about </a:t>
            </a:r>
            <a:r>
              <a:rPr lang="en-US" dirty="0" smtClean="0"/>
              <a:t>conflict</a:t>
            </a:r>
          </a:p>
          <a:p>
            <a:r>
              <a:rPr lang="en-US" dirty="0" smtClean="0"/>
              <a:t>Perspective taking </a:t>
            </a:r>
            <a:r>
              <a:rPr lang="en-US" dirty="0"/>
              <a:t>(respect </a:t>
            </a:r>
            <a:r>
              <a:rPr lang="en-US" dirty="0" smtClean="0"/>
              <a:t>the views of others and </a:t>
            </a:r>
            <a:r>
              <a:rPr lang="en-US" dirty="0"/>
              <a:t>develop empathy and </a:t>
            </a:r>
            <a:r>
              <a:rPr lang="en-US" dirty="0" smtClean="0"/>
              <a:t>tolerance)</a:t>
            </a:r>
          </a:p>
          <a:p>
            <a:r>
              <a:rPr lang="en-US" dirty="0" smtClean="0"/>
              <a:t>Bulletin </a:t>
            </a:r>
            <a:r>
              <a:rPr lang="en-US" dirty="0"/>
              <a:t>board showing </a:t>
            </a:r>
            <a:r>
              <a:rPr lang="en-US" dirty="0" smtClean="0"/>
              <a:t>students caught </a:t>
            </a:r>
            <a:r>
              <a:rPr lang="en-US" dirty="0"/>
              <a:t>being </a:t>
            </a:r>
            <a:r>
              <a:rPr lang="en-US" dirty="0" smtClean="0"/>
              <a:t>polite</a:t>
            </a:r>
          </a:p>
          <a:p>
            <a:r>
              <a:rPr lang="en-US" dirty="0" smtClean="0"/>
              <a:t>Cultural awareness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75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2945" y="1018309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Let’s take a look at actual conflict resolution in place within a classroom.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353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 in a Classroom</a:t>
            </a:r>
            <a:endParaRPr lang="en-US" dirty="0"/>
          </a:p>
        </p:txBody>
      </p:sp>
      <p:pic>
        <p:nvPicPr>
          <p:cNvPr id="4" name="yjhauTLFqf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04900" y="1602798"/>
            <a:ext cx="8246918" cy="46388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3555" y="6257835"/>
            <a:ext cx="82469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Bedley</a:t>
            </a:r>
            <a:r>
              <a:rPr lang="en-US" dirty="0"/>
              <a:t>, G. (2013</a:t>
            </a:r>
            <a:r>
              <a:rPr lang="en-US" i="1" dirty="0"/>
              <a:t>). Conflict resolution- Problem solving with Gene </a:t>
            </a:r>
            <a:r>
              <a:rPr lang="en-US" i="1" dirty="0" err="1"/>
              <a:t>Bedley</a:t>
            </a:r>
            <a:r>
              <a:rPr lang="en-US" dirty="0"/>
              <a:t>. Retrieved from https://youtu.be/yjhauTLFqfM</a:t>
            </a:r>
            <a:endParaRPr lang="en-US" b="1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this second presentation of Module 6, we addressed: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Using problem solving strategies</a:t>
            </a:r>
          </a:p>
          <a:p>
            <a:pPr lvl="0"/>
            <a:r>
              <a:rPr lang="en-US" dirty="0"/>
              <a:t>Problem solving strategies</a:t>
            </a:r>
          </a:p>
          <a:p>
            <a:pPr lvl="0"/>
            <a:r>
              <a:rPr lang="en-US" dirty="0"/>
              <a:t>Conflict resolution</a:t>
            </a:r>
          </a:p>
        </p:txBody>
      </p:sp>
    </p:spTree>
    <p:extLst>
      <p:ext uri="{BB962C8B-B14F-4D97-AF65-F5344CB8AC3E}">
        <p14:creationId xmlns:p14="http://schemas.microsoft.com/office/powerpoint/2010/main" val="316114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moving forward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previous slide</a:t>
            </a:r>
          </a:p>
          <a:p>
            <a:r>
              <a:rPr lang="en-US" dirty="0" smtClean="0"/>
              <a:t>Decide if you are comfortable with the information presented in this presentation</a:t>
            </a:r>
          </a:p>
          <a:p>
            <a:pPr lvl="1"/>
            <a:r>
              <a:rPr lang="en-US" dirty="0" smtClean="0"/>
              <a:t>If you are not comfortable, please go back and view all or part of this presentation again; if you continue to have questions, then please use the </a:t>
            </a:r>
            <a:r>
              <a:rPr lang="en-US" b="1" dirty="0" smtClean="0"/>
              <a:t>Ask Questions Here! </a:t>
            </a:r>
            <a:r>
              <a:rPr lang="en-US" dirty="0" smtClean="0"/>
              <a:t>page in the </a:t>
            </a:r>
            <a:r>
              <a:rPr lang="en-US" b="1" i="1" dirty="0" smtClean="0"/>
              <a:t>Getting Started</a:t>
            </a:r>
            <a:r>
              <a:rPr lang="en-US" dirty="0" smtClean="0"/>
              <a:t> area to get assistance</a:t>
            </a:r>
          </a:p>
          <a:p>
            <a:pPr lvl="1"/>
            <a:r>
              <a:rPr lang="en-US" dirty="0" smtClean="0"/>
              <a:t>If you are comfortable, then you may with the remaining steps to cover in Module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3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2573" y="2088107"/>
            <a:ext cx="8134065" cy="180255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You!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127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873beb7-5857-4685-be1f-d57550cc96c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1653</TotalTime>
  <Words>3070</Words>
  <Application>Microsoft Office PowerPoint</Application>
  <PresentationFormat>Widescreen</PresentationFormat>
  <Paragraphs>329</Paragraphs>
  <Slides>69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4" baseType="lpstr">
      <vt:lpstr>Arial</vt:lpstr>
      <vt:lpstr>Euphemia</vt:lpstr>
      <vt:lpstr>Plantagenet Cherokee</vt:lpstr>
      <vt:lpstr>Wingdings</vt:lpstr>
      <vt:lpstr>Academic Literature 16x9</vt:lpstr>
      <vt:lpstr>Problem Solving Strategies and Conflict Resolution</vt:lpstr>
      <vt:lpstr>Topics to be Covered in this Presentation</vt:lpstr>
      <vt:lpstr>PowerPoint Presentation</vt:lpstr>
      <vt:lpstr>Using problem solving strategies</vt:lpstr>
      <vt:lpstr>Problem Solving . . .</vt:lpstr>
      <vt:lpstr>Skills Enhanced Through Problem Solving</vt:lpstr>
      <vt:lpstr>Problem Solving:  Three Questions</vt:lpstr>
      <vt:lpstr>Problem Solving</vt:lpstr>
      <vt:lpstr>Let’s See an Example of Problem Solving in a Classroom</vt:lpstr>
      <vt:lpstr>PowerPoint Presentation</vt:lpstr>
      <vt:lpstr>Glasser’s Seven Steps to Effective Problem Solving</vt:lpstr>
      <vt:lpstr>PowerPoint Presentation</vt:lpstr>
      <vt:lpstr>Steps in Teaching Problem Solving to Students</vt:lpstr>
      <vt:lpstr>Steps in Teaching Problem Solving to Students (cont.)</vt:lpstr>
      <vt:lpstr>Problem Solving Strategies</vt:lpstr>
      <vt:lpstr>PowerPoint Presentation</vt:lpstr>
      <vt:lpstr>Class Meetings . . .</vt:lpstr>
      <vt:lpstr>Guidelines for Implementing a Class Meeting</vt:lpstr>
      <vt:lpstr>Guidelines for Implementing a Class Meeting (cont.)</vt:lpstr>
      <vt:lpstr>Example of a Class Meeting</vt:lpstr>
      <vt:lpstr>PowerPoint Presentation</vt:lpstr>
      <vt:lpstr>What is a School-Wide Management Plan?</vt:lpstr>
      <vt:lpstr>What Problems are Addressed by a School-Wide Management Plan?</vt:lpstr>
      <vt:lpstr>School-Wide Management Plans Include:</vt:lpstr>
      <vt:lpstr>School-Wide Management Plans Include (cont.)</vt:lpstr>
      <vt:lpstr>Elements Important in a School-Wide Discipline Plan</vt:lpstr>
      <vt:lpstr>Steps in Developing a School-Wide Management Plan</vt:lpstr>
      <vt:lpstr>Pitfalls to Avoid When Developing a School-Wide Management Plan</vt:lpstr>
      <vt:lpstr>Pitfalls to Avoid When Developing a School-Wide Management Plan (cont.)</vt:lpstr>
      <vt:lpstr>PowerPoint Presentation</vt:lpstr>
      <vt:lpstr>When a Student Consistently Demonstrates Behavior that Violates Others’ Rights:</vt:lpstr>
      <vt:lpstr>Suggested Responses to Serious Behavior Problems</vt:lpstr>
      <vt:lpstr>School-Wide Problem Solving</vt:lpstr>
      <vt:lpstr>PowerPoint Presentation</vt:lpstr>
      <vt:lpstr>Zero Tolerance Policies</vt:lpstr>
      <vt:lpstr>Conflict Resolution</vt:lpstr>
      <vt:lpstr>What is Conflict Resolution?</vt:lpstr>
      <vt:lpstr>Conflict Resolution Definition (In Any Group – Not Just School)</vt:lpstr>
      <vt:lpstr>Conflict Resolution Education Definition</vt:lpstr>
      <vt:lpstr>Conflict Resolution Management</vt:lpstr>
      <vt:lpstr>PowerPoint Presentation</vt:lpstr>
      <vt:lpstr>Social Behavior Problems</vt:lpstr>
      <vt:lpstr>Needs</vt:lpstr>
      <vt:lpstr>There are 3 Levels Involved in Conflict Resolution</vt:lpstr>
      <vt:lpstr>Benefits Seen from Conflict Resolution Education</vt:lpstr>
      <vt:lpstr>The Goal of Problem Solving Education is to Change . . .</vt:lpstr>
      <vt:lpstr>Prevalence of Conflict Resolution Education</vt:lpstr>
      <vt:lpstr>Supporting Data</vt:lpstr>
      <vt:lpstr>PowerPoint Presentation</vt:lpstr>
      <vt:lpstr>PowerPoint Presentation</vt:lpstr>
      <vt:lpstr>Process Curriculum</vt:lpstr>
      <vt:lpstr>PowerPoint Presentation</vt:lpstr>
      <vt:lpstr>Mediation Program</vt:lpstr>
      <vt:lpstr>PowerPoint Presentation</vt:lpstr>
      <vt:lpstr>Peaceable Classroom Approach</vt:lpstr>
      <vt:lpstr>PowerPoint Presentation</vt:lpstr>
      <vt:lpstr>Peaceable School Approach</vt:lpstr>
      <vt:lpstr>PowerPoint Presentation</vt:lpstr>
      <vt:lpstr>PowerPoint Presentation</vt:lpstr>
      <vt:lpstr>Conflicts in the Classroom</vt:lpstr>
      <vt:lpstr>Conflict Resolution Strategies</vt:lpstr>
      <vt:lpstr>Conflict Resolution Strategies (cont.)</vt:lpstr>
      <vt:lpstr>Conflict Resolution Strategies (cont.)</vt:lpstr>
      <vt:lpstr>Conflict Resolution Strategies (cont.)</vt:lpstr>
      <vt:lpstr>PowerPoint Presentation</vt:lpstr>
      <vt:lpstr>Conflict Resolution in a Classroom</vt:lpstr>
      <vt:lpstr>In this second presentation of Module 6, we addressed:</vt:lpstr>
      <vt:lpstr>Before moving forward . . 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With Picture Layout</dc:title>
  <dc:creator>Susan Hildenbrand</dc:creator>
  <cp:lastModifiedBy>Hildenbrand, Susan</cp:lastModifiedBy>
  <cp:revision>242</cp:revision>
  <cp:lastPrinted>2019-03-11T20:38:56Z</cp:lastPrinted>
  <dcterms:created xsi:type="dcterms:W3CDTF">2018-10-24T15:54:23Z</dcterms:created>
  <dcterms:modified xsi:type="dcterms:W3CDTF">2019-10-03T21:12:24Z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